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2" r:id="rId3"/>
    <p:sldId id="273" r:id="rId4"/>
    <p:sldId id="274" r:id="rId5"/>
    <p:sldId id="257" r:id="rId6"/>
    <p:sldId id="258" r:id="rId7"/>
    <p:sldId id="259" r:id="rId8"/>
    <p:sldId id="260" r:id="rId9"/>
    <p:sldId id="275" r:id="rId10"/>
    <p:sldId id="261" r:id="rId11"/>
    <p:sldId id="262" r:id="rId12"/>
    <p:sldId id="263" r:id="rId13"/>
    <p:sldId id="264" r:id="rId14"/>
    <p:sldId id="265" r:id="rId15"/>
    <p:sldId id="266" r:id="rId16"/>
    <p:sldId id="267" r:id="rId17"/>
    <p:sldId id="269"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a:srgbClr val="4B7555"/>
    <a:srgbClr val="006600"/>
    <a:srgbClr val="CC6600"/>
    <a:srgbClr val="008000"/>
    <a:srgbClr val="FF9900"/>
    <a:srgbClr val="FFCC00"/>
    <a:srgbClr val="CCCC00"/>
    <a:srgbClr val="7B893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9" d="100"/>
          <a:sy n="89" d="100"/>
        </p:scale>
        <p:origin x="432" y="8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14" descr="Đăng nhập"/>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1726" r="73422"/>
          <a:stretch/>
        </p:blipFill>
        <p:spPr bwMode="auto">
          <a:xfrm>
            <a:off x="1077654" y="-53008"/>
            <a:ext cx="631877" cy="6012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userDrawn="1"/>
        </p:nvSpPr>
        <p:spPr>
          <a:xfrm>
            <a:off x="182880" y="422621"/>
            <a:ext cx="12009120" cy="63449"/>
          </a:xfrm>
          <a:prstGeom prst="rect">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userDrawn="1"/>
        </p:nvSpPr>
        <p:spPr>
          <a:xfrm>
            <a:off x="1740581" y="0"/>
            <a:ext cx="8893717" cy="461665"/>
          </a:xfrm>
          <a:prstGeom prst="rect">
            <a:avLst/>
          </a:prstGeom>
          <a:noFill/>
        </p:spPr>
        <p:txBody>
          <a:bodyPr wrap="square" rtlCol="0">
            <a:spAutoFit/>
          </a:bodyPr>
          <a:lstStyle/>
          <a:p>
            <a:r>
              <a:rPr lang="en-US" sz="2400" b="1" dirty="0" smtClean="0">
                <a:solidFill>
                  <a:srgbClr val="003399"/>
                </a:solidFill>
                <a:latin typeface="Cambria" panose="02040503050406030204" pitchFamily="18" charset="0"/>
              </a:rPr>
              <a:t>TRƯỜNG</a:t>
            </a:r>
            <a:r>
              <a:rPr lang="en-US" sz="2400" b="1" baseline="0" dirty="0" smtClean="0">
                <a:solidFill>
                  <a:srgbClr val="003399"/>
                </a:solidFill>
                <a:latin typeface="Cambria" panose="02040503050406030204" pitchFamily="18" charset="0"/>
              </a:rPr>
              <a:t> CAO ĐẲNG LÝ TỰ TRỌNG THÀNH PHỐ HỒ CHÍ MINH</a:t>
            </a:r>
            <a:endParaRPr lang="en-US" sz="2400" b="1" dirty="0">
              <a:solidFill>
                <a:srgbClr val="003399"/>
              </a:solidFill>
              <a:latin typeface="Cambria" panose="02040503050406030204" pitchFamily="18" charset="0"/>
            </a:endParaRPr>
          </a:p>
        </p:txBody>
      </p:sp>
      <p:sp>
        <p:nvSpPr>
          <p:cNvPr id="36" name="Rounded Rectangle 35"/>
          <p:cNvSpPr/>
          <p:nvPr userDrawn="1"/>
        </p:nvSpPr>
        <p:spPr>
          <a:xfrm>
            <a:off x="1531993" y="6503799"/>
            <a:ext cx="9569210" cy="349452"/>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rgbClr val="006600"/>
                </a:solidFill>
                <a:latin typeface="Cambria" panose="02040503050406030204" pitchFamily="18" charset="0"/>
              </a:rPr>
              <a:t>GIẢI</a:t>
            </a:r>
            <a:r>
              <a:rPr lang="en-US" b="1" baseline="0" dirty="0" smtClean="0">
                <a:solidFill>
                  <a:srgbClr val="006600"/>
                </a:solidFill>
                <a:latin typeface="Cambria" panose="02040503050406030204" pitchFamily="18" charset="0"/>
              </a:rPr>
              <a:t> PHÁP NÂNG CAO CHẤT LƯỢNG ĐÀO TẠO NGÀNH CHẤT LƯỢNG CAO TẠI KHOA CƠ KHÍ</a:t>
            </a:r>
            <a:endParaRPr lang="en-US" b="1" dirty="0">
              <a:solidFill>
                <a:srgbClr val="006600"/>
              </a:solidFill>
              <a:latin typeface="Cambria" panose="02040503050406030204" pitchFamily="18" charset="0"/>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Mechanical Engineering – C A 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9223" y="3778533"/>
            <a:ext cx="3576919" cy="268269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Mechanical Engineering (ME) - Vietnamese-German Universit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5130" y="703403"/>
            <a:ext cx="4061012" cy="264473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68509" y="4770135"/>
            <a:ext cx="7810714" cy="1569660"/>
          </a:xfrm>
          <a:prstGeom prst="rect">
            <a:avLst/>
          </a:prstGeom>
          <a:noFill/>
        </p:spPr>
        <p:txBody>
          <a:bodyPr wrap="square" rtlCol="0">
            <a:spAutoFit/>
          </a:bodyPr>
          <a:lstStyle/>
          <a:p>
            <a:pPr algn="ctr"/>
            <a:r>
              <a:rPr lang="en-US" sz="2400" b="1" i="1" u="sng" dirty="0" smtClean="0">
                <a:solidFill>
                  <a:schemeClr val="bg2">
                    <a:lumMod val="25000"/>
                  </a:schemeClr>
                </a:solidFill>
                <a:latin typeface="Cambria" panose="02040503050406030204" pitchFamily="18" charset="0"/>
              </a:rPr>
              <a:t>CHỦ ĐỀ: </a:t>
            </a:r>
            <a:r>
              <a:rPr lang="en-US" sz="2400" b="1" dirty="0" smtClean="0">
                <a:solidFill>
                  <a:srgbClr val="FF0000"/>
                </a:solidFill>
                <a:latin typeface="Cambria" panose="02040503050406030204" pitchFamily="18" charset="0"/>
              </a:rPr>
              <a:t>GIẢI PHÁP NÂNG CAO CHẤT LƯỢNG ĐÀO TẠO NGÀNH CHẤT LƯỢNG CAO TẠI KHOA </a:t>
            </a:r>
            <a:r>
              <a:rPr lang="en-US" sz="2400" b="1" smtClean="0">
                <a:solidFill>
                  <a:srgbClr val="FF0000"/>
                </a:solidFill>
                <a:latin typeface="Cambria" panose="02040503050406030204" pitchFamily="18" charset="0"/>
              </a:rPr>
              <a:t>CƠ </a:t>
            </a:r>
            <a:r>
              <a:rPr lang="en-US" sz="2400" b="1" smtClean="0">
                <a:solidFill>
                  <a:srgbClr val="FF0000"/>
                </a:solidFill>
                <a:latin typeface="Cambria" panose="02040503050406030204" pitchFamily="18" charset="0"/>
              </a:rPr>
              <a:t>KHÍ </a:t>
            </a:r>
          </a:p>
          <a:p>
            <a:pPr algn="ctr"/>
            <a:r>
              <a:rPr lang="en-US" sz="2400" b="1" smtClean="0">
                <a:solidFill>
                  <a:srgbClr val="FF0000"/>
                </a:solidFill>
                <a:latin typeface="Cambria" panose="02040503050406030204" pitchFamily="18" charset="0"/>
              </a:rPr>
              <a:t>TRƯỜNG </a:t>
            </a:r>
            <a:r>
              <a:rPr lang="en-US" sz="2400" b="1" dirty="0" smtClean="0">
                <a:solidFill>
                  <a:srgbClr val="FF0000"/>
                </a:solidFill>
                <a:latin typeface="Cambria" panose="02040503050406030204" pitchFamily="18" charset="0"/>
              </a:rPr>
              <a:t>CAO ĐẲNG LÝ TỰ TRỌNG TP. HỒ CHÍ MINH</a:t>
            </a:r>
          </a:p>
          <a:p>
            <a:pPr algn="ctr"/>
            <a:endParaRPr lang="en-US" sz="2400" b="1" dirty="0" smtClean="0">
              <a:solidFill>
                <a:srgbClr val="FF9900"/>
              </a:solidFill>
              <a:latin typeface="Cambria" panose="02040503050406030204" pitchFamily="18" charset="0"/>
            </a:endParaRPr>
          </a:p>
        </p:txBody>
      </p:sp>
      <p:sp>
        <p:nvSpPr>
          <p:cNvPr id="2" name="Rectangle 1"/>
          <p:cNvSpPr/>
          <p:nvPr/>
        </p:nvSpPr>
        <p:spPr>
          <a:xfrm>
            <a:off x="768509" y="1289269"/>
            <a:ext cx="7135095" cy="1754326"/>
          </a:xfrm>
          <a:prstGeom prst="rect">
            <a:avLst/>
          </a:prstGeom>
          <a:noFill/>
        </p:spPr>
        <p:txBody>
          <a:bodyPr wrap="none" lIns="91440" tIns="45720" rIns="91440" bIns="45720">
            <a:spAutoFit/>
          </a:bodyPr>
          <a:lstStyle/>
          <a:p>
            <a:pPr algn="ctr"/>
            <a:r>
              <a:rPr lang="en-US"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mbria" panose="02040503050406030204" pitchFamily="18" charset="0"/>
              </a:rPr>
              <a:t>HỘI THẢO KHOA </a:t>
            </a:r>
            <a:r>
              <a:rPr lang="en-US" sz="5400" b="1" i="1"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mbria" panose="02040503050406030204" pitchFamily="18" charset="0"/>
              </a:rPr>
              <a:t>HỌC </a:t>
            </a:r>
            <a:endParaRPr lang="en-US" sz="5400" b="1" i="1" cap="none" spc="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mbria" panose="02040503050406030204" pitchFamily="18" charset="0"/>
            </a:endParaRPr>
          </a:p>
          <a:p>
            <a:pPr algn="ctr"/>
            <a:r>
              <a:rPr lang="en-US" sz="5400" b="1" i="1" cap="none" spc="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mbria" panose="02040503050406030204" pitchFamily="18" charset="0"/>
              </a:rPr>
              <a:t>KHOA </a:t>
            </a:r>
            <a:r>
              <a:rPr lang="en-US" sz="5400" b="1" i="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mbria" panose="02040503050406030204" pitchFamily="18" charset="0"/>
              </a:rPr>
              <a:t>CƠ KHÍ</a:t>
            </a:r>
            <a:endParaRPr lang="en-US" sz="5400" b="1" i="1"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9691674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91925" y="595147"/>
            <a:ext cx="6850550" cy="981487"/>
          </a:xfrm>
          <a:prstGeom prst="rect">
            <a:avLst/>
          </a:prstGeom>
        </p:spPr>
        <p:txBody>
          <a:bodyPr wrap="square">
            <a:spAutoFit/>
          </a:bodyPr>
          <a:lstStyle/>
          <a:p>
            <a:pPr algn="just">
              <a:lnSpc>
                <a:spcPct val="107000"/>
              </a:lnSpc>
              <a:spcAft>
                <a:spcPts val="800"/>
              </a:spcAft>
            </a:pPr>
            <a:r>
              <a:rPr lang="en-US" sz="5400" b="1" smtClean="0">
                <a:solidFill>
                  <a:srgbClr val="002060"/>
                </a:solidFill>
                <a:latin typeface="Cambria" panose="02040503050406030204" pitchFamily="18" charset="0"/>
                <a:ea typeface="Calibri" panose="020F0502020204030204" pitchFamily="34" charset="0"/>
                <a:cs typeface="Times New Roman" panose="02020603050405020304" pitchFamily="18" charset="0"/>
              </a:rPr>
              <a:t>NỘI </a:t>
            </a:r>
            <a:r>
              <a:rPr lang="en-US" sz="5400" b="1" smtClean="0">
                <a:solidFill>
                  <a:srgbClr val="002060"/>
                </a:solidFill>
                <a:latin typeface="Cambria" panose="02040503050406030204" pitchFamily="18" charset="0"/>
                <a:ea typeface="Calibri" panose="020F0502020204030204" pitchFamily="34" charset="0"/>
                <a:cs typeface="Times New Roman" panose="02020603050405020304" pitchFamily="18" charset="0"/>
              </a:rPr>
              <a:t>DUNG LÀM VIỆC</a:t>
            </a:r>
            <a:endParaRPr lang="en-US" sz="5400" dirty="0">
              <a:solidFill>
                <a:srgbClr val="00206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999806" y="1696170"/>
            <a:ext cx="10594316" cy="4396460"/>
          </a:xfrm>
          <a:prstGeom prst="rect">
            <a:avLst/>
          </a:prstGeom>
        </p:spPr>
        <p:txBody>
          <a:bodyPr wrap="square">
            <a:spAutoFit/>
          </a:bodyPr>
          <a:lstStyle/>
          <a:p>
            <a:pPr algn="just">
              <a:lnSpc>
                <a:spcPct val="107000"/>
              </a:lnSpc>
              <a:spcAft>
                <a:spcPts val="800"/>
              </a:spcAft>
            </a:pP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1</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Tuyên </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bố lý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do                                          8g00 – 8g02’</a:t>
            </a:r>
            <a:endPar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b="1" smtClean="0">
                <a:solidFill>
                  <a:schemeClr val="accent4">
                    <a:lumMod val="50000"/>
                  </a:schemeClr>
                </a:solidFill>
                <a:effectLst/>
                <a:latin typeface="Cambria" panose="02040503050406030204" pitchFamily="18" charset="0"/>
                <a:ea typeface="Calibri" panose="020F0502020204030204" pitchFamily="34" charset="0"/>
                <a:cs typeface="Times New Roman" panose="02020603050405020304" pitchFamily="18" charset="0"/>
              </a:rPr>
              <a:t>2/</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Giới thiệu đại biểu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8g02’ – 8g05’</a:t>
            </a:r>
          </a:p>
          <a:p>
            <a:pPr algn="just">
              <a:lnSpc>
                <a:spcPct val="107000"/>
              </a:lnSpc>
              <a:spcAft>
                <a:spcPts val="800"/>
              </a:spcAft>
            </a:pP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3/ Phát biểu của BGH                                  8g05</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8g10</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a:t>
            </a:r>
          </a:p>
          <a:p>
            <a:pPr algn="just">
              <a:lnSpc>
                <a:spcPct val="107000"/>
              </a:lnSpc>
              <a:spcAft>
                <a:spcPts val="800"/>
              </a:spcAft>
            </a:pPr>
            <a:r>
              <a:rPr lang="en-US" sz="3200" b="1" smtClean="0">
                <a:solidFill>
                  <a:schemeClr val="accent4">
                    <a:lumMod val="50000"/>
                  </a:schemeClr>
                </a:solidFill>
                <a:effectLst/>
                <a:latin typeface="Cambria" panose="02040503050406030204" pitchFamily="18" charset="0"/>
                <a:ea typeface="Calibri" panose="020F0502020204030204" pitchFamily="34" charset="0"/>
                <a:cs typeface="Times New Roman" panose="02020603050405020304" pitchFamily="18" charset="0"/>
              </a:rPr>
              <a:t>4/ Báo cáo tham luận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8g10’ </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9g30’</a:t>
            </a:r>
            <a:endPar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5/ Giải lao                                                         9g30</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9g45’</a:t>
            </a:r>
            <a:endPar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6</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Thảo luận                                                    9g45’ </a:t>
            </a: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11g00’</a:t>
            </a:r>
            <a:endPar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7</a:t>
            </a:r>
            <a:r>
              <a:rPr lang="en-US" sz="3200" b="1" smtClean="0">
                <a:solidFill>
                  <a:schemeClr val="accent4">
                    <a:lumMod val="50000"/>
                  </a:schemeClr>
                </a:solidFill>
                <a:effectLst/>
                <a:latin typeface="Cambria" panose="02040503050406030204" pitchFamily="18" charset="0"/>
                <a:ea typeface="Calibri" panose="020F0502020204030204" pitchFamily="34" charset="0"/>
                <a:cs typeface="Times New Roman" panose="02020603050405020304" pitchFamily="18" charset="0"/>
              </a:rPr>
              <a:t>/ </a:t>
            </a:r>
            <a:r>
              <a:rPr lang="en-US" sz="3200" b="1" smtClean="0">
                <a:solidFill>
                  <a:schemeClr val="accent4">
                    <a:lumMod val="50000"/>
                  </a:schemeClr>
                </a:solidFill>
                <a:effectLst/>
                <a:latin typeface="Cambria" panose="02040503050406030204" pitchFamily="18" charset="0"/>
                <a:ea typeface="Calibri" panose="020F0502020204030204" pitchFamily="34" charset="0"/>
                <a:cs typeface="Times New Roman" panose="02020603050405020304" pitchFamily="18" charset="0"/>
              </a:rPr>
              <a:t>Bế mạc </a:t>
            </a:r>
            <a:endParaRPr lang="en-US" sz="3200" dirty="0">
              <a:solidFill>
                <a:schemeClr val="accent4">
                  <a:lumMod val="50000"/>
                </a:schemeClr>
              </a:solidFill>
              <a:effectLst/>
              <a:latin typeface="Cambria" panose="0204050305040603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2645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6828" y="894249"/>
            <a:ext cx="7879222" cy="981487"/>
          </a:xfrm>
          <a:prstGeom prst="rect">
            <a:avLst/>
          </a:prstGeom>
        </p:spPr>
        <p:txBody>
          <a:bodyPr wrap="square">
            <a:spAutoFit/>
          </a:bodyPr>
          <a:lstStyle/>
          <a:p>
            <a:pPr algn="just">
              <a:lnSpc>
                <a:spcPct val="107000"/>
              </a:lnSpc>
              <a:spcAft>
                <a:spcPts val="800"/>
              </a:spcAft>
            </a:pPr>
            <a:r>
              <a:rPr lang="en-US" sz="5400" b="1" smtClean="0">
                <a:solidFill>
                  <a:srgbClr val="002060"/>
                </a:solidFill>
                <a:latin typeface="Cambria" panose="02040503050406030204" pitchFamily="18" charset="0"/>
                <a:ea typeface="Calibri" panose="020F0502020204030204" pitchFamily="34" charset="0"/>
                <a:cs typeface="Times New Roman" panose="02020603050405020304" pitchFamily="18" charset="0"/>
              </a:rPr>
              <a:t>THƯ KÝ GHI BIÊN BẢN</a:t>
            </a:r>
            <a:endParaRPr lang="en-US" sz="5400" dirty="0">
              <a:solidFill>
                <a:srgbClr val="00206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726340" y="2422562"/>
            <a:ext cx="10594316" cy="1248803"/>
          </a:xfrm>
          <a:prstGeom prst="rect">
            <a:avLst/>
          </a:prstGeom>
        </p:spPr>
        <p:txBody>
          <a:bodyPr wrap="square">
            <a:spAutoFit/>
          </a:bodyPr>
          <a:lstStyle/>
          <a:p>
            <a:pPr algn="just">
              <a:lnSpc>
                <a:spcPct val="107000"/>
              </a:lnSpc>
              <a:spcAft>
                <a:spcPts val="800"/>
              </a:spcAft>
            </a:pPr>
            <a:r>
              <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1</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Thầy Nguyễn Hồng Phúc</a:t>
            </a:r>
            <a:endParaRPr lang="en-US" sz="3200" b="1">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b="1" smtClean="0">
                <a:solidFill>
                  <a:schemeClr val="accent4">
                    <a:lumMod val="50000"/>
                  </a:schemeClr>
                </a:solidFill>
                <a:effectLst/>
                <a:latin typeface="Cambria" panose="02040503050406030204" pitchFamily="18" charset="0"/>
                <a:ea typeface="Calibri" panose="020F0502020204030204" pitchFamily="34" charset="0"/>
                <a:cs typeface="Times New Roman" panose="02020603050405020304" pitchFamily="18" charset="0"/>
              </a:rPr>
              <a:t>2</a:t>
            </a:r>
            <a:r>
              <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rPr>
              <a:t>/ Cô Dương Thị Hồng</a:t>
            </a:r>
            <a:endParaRPr lang="en-US" sz="3200" b="1" smtClean="0">
              <a:solidFill>
                <a:schemeClr val="accent4">
                  <a:lumMod val="50000"/>
                </a:schemeClr>
              </a:solidFill>
              <a:latin typeface="Cambria" panose="0204050305040603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479843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2478" y="2049845"/>
            <a:ext cx="10860152" cy="1446550"/>
          </a:xfrm>
          <a:prstGeom prst="rect">
            <a:avLst/>
          </a:prstGeom>
          <a:noFill/>
        </p:spPr>
        <p:txBody>
          <a:bodyPr wrap="none" lIns="91440" tIns="45720" rIns="91440" bIns="45720">
            <a:spAutoFit/>
          </a:bodyPr>
          <a:lstStyle/>
          <a:p>
            <a:pPr algn="ctr"/>
            <a:r>
              <a:rPr lang="en-US" sz="8800" b="1" i="1"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mbria" panose="02040503050406030204" pitchFamily="18" charset="0"/>
              </a:rPr>
              <a:t>BÁO CÁO THAM LUẬN</a:t>
            </a:r>
            <a:endParaRPr lang="en-US" sz="8800" b="1" i="1" cap="none" spc="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28010571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47" y="605889"/>
            <a:ext cx="1920719" cy="458715"/>
          </a:xfrm>
          <a:prstGeom prst="rect">
            <a:avLst/>
          </a:prstGeom>
        </p:spPr>
        <p:txBody>
          <a:bodyPr wrap="none">
            <a:spAutoFit/>
          </a:bodyPr>
          <a:lstStyle/>
          <a:p>
            <a:pPr algn="just">
              <a:lnSpc>
                <a:spcPct val="107000"/>
              </a:lnSpc>
              <a:spcAft>
                <a:spcPts val="800"/>
              </a:spcAft>
            </a:pPr>
            <a:r>
              <a:rPr lang="en-US" sz="2400" b="1" dirty="0">
                <a:solidFill>
                  <a:srgbClr val="008000"/>
                </a:solidFill>
                <a:latin typeface="Cambria" panose="02040503050406030204" pitchFamily="18" charset="0"/>
                <a:ea typeface="Calibri" panose="020F0502020204030204" pitchFamily="34" charset="0"/>
                <a:cs typeface="Times New Roman" panose="02020603050405020304" pitchFamily="18" charset="0"/>
              </a:rPr>
              <a:t>1 Đặt vấn đề</a:t>
            </a:r>
            <a:endParaRPr lang="en-US" sz="2400" dirty="0">
              <a:solidFill>
                <a:srgbClr val="008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806825" y="1064604"/>
            <a:ext cx="11241740" cy="2308324"/>
          </a:xfrm>
          <a:prstGeom prst="rect">
            <a:avLst/>
          </a:prstGeom>
        </p:spPr>
        <p:txBody>
          <a:bodyPr wrap="square">
            <a:spAutoFit/>
          </a:bodyPr>
          <a:lstStyle/>
          <a:p>
            <a:pPr algn="just"/>
            <a:r>
              <a:rPr lang="en-US" sz="2400" dirty="0" smtClean="0">
                <a:latin typeface="Cambria" panose="02040503050406030204" pitchFamily="18" charset="0"/>
                <a:ea typeface="Calibri" panose="020F0502020204030204" pitchFamily="34" charset="0"/>
              </a:rPr>
              <a:t>     	</a:t>
            </a:r>
            <a:r>
              <a:rPr lang="en-US" sz="2400" dirty="0" smtClean="0">
                <a:solidFill>
                  <a:schemeClr val="accent6">
                    <a:lumMod val="50000"/>
                  </a:schemeClr>
                </a:solidFill>
                <a:latin typeface="Cambria" panose="02040503050406030204" pitchFamily="18" charset="0"/>
                <a:ea typeface="Calibri" panose="020F0502020204030204" pitchFamily="34" charset="0"/>
              </a:rPr>
              <a:t>Ngành </a:t>
            </a:r>
            <a:r>
              <a:rPr lang="en-US" sz="2400" dirty="0">
                <a:solidFill>
                  <a:schemeClr val="accent6">
                    <a:lumMod val="50000"/>
                  </a:schemeClr>
                </a:solidFill>
                <a:latin typeface="Cambria" panose="02040503050406030204" pitchFamily="18" charset="0"/>
                <a:ea typeface="Calibri" panose="020F0502020204030204" pitchFamily="34" charset="0"/>
              </a:rPr>
              <a:t>Cơ khí luôn là một trong những ngành then chốt đối với sự phát triển kinh tế - xã hội toàn cầu. </a:t>
            </a:r>
            <a:endParaRPr lang="en-US" sz="2400" dirty="0" smtClean="0">
              <a:solidFill>
                <a:schemeClr val="accent6">
                  <a:lumMod val="50000"/>
                </a:schemeClr>
              </a:solidFill>
              <a:latin typeface="Cambria" panose="02040503050406030204" pitchFamily="18" charset="0"/>
              <a:ea typeface="Calibri" panose="020F0502020204030204" pitchFamily="34" charset="0"/>
            </a:endParaRPr>
          </a:p>
          <a:p>
            <a:pPr algn="just"/>
            <a:r>
              <a:rPr lang="en-US" sz="2400" dirty="0" smtClean="0">
                <a:latin typeface="Cambria" panose="02040503050406030204" pitchFamily="18" charset="0"/>
                <a:ea typeface="Calibri" panose="020F0502020204030204" pitchFamily="34" charset="0"/>
              </a:rPr>
              <a:t>	</a:t>
            </a:r>
            <a:r>
              <a:rPr lang="en-US" sz="2400" dirty="0" smtClean="0">
                <a:solidFill>
                  <a:srgbClr val="C00000"/>
                </a:solidFill>
                <a:latin typeface="Cambria" panose="02040503050406030204" pitchFamily="18" charset="0"/>
                <a:ea typeface="Calibri" panose="020F0502020204030204" pitchFamily="34" charset="0"/>
              </a:rPr>
              <a:t>Ngày </a:t>
            </a:r>
            <a:r>
              <a:rPr lang="en-US" sz="2400" dirty="0">
                <a:solidFill>
                  <a:srgbClr val="C00000"/>
                </a:solidFill>
                <a:latin typeface="Cambria" panose="02040503050406030204" pitchFamily="18" charset="0"/>
                <a:ea typeface="Calibri" panose="020F0502020204030204" pitchFamily="34" charset="0"/>
              </a:rPr>
              <a:t>nay, tất cả các máy móc vận hành trong các dây chuyền sản xuất, hoạt động ở mọi nơi </a:t>
            </a:r>
            <a:r>
              <a:rPr lang="en-US" sz="2400" dirty="0" smtClean="0">
                <a:solidFill>
                  <a:srgbClr val="C00000"/>
                </a:solidFill>
                <a:latin typeface="Cambria" panose="02040503050406030204" pitchFamily="18" charset="0"/>
                <a:ea typeface="Calibri" panose="020F0502020204030204" pitchFamily="34" charset="0"/>
              </a:rPr>
              <a:t>đều </a:t>
            </a:r>
            <a:r>
              <a:rPr lang="en-US" sz="2400" dirty="0">
                <a:solidFill>
                  <a:srgbClr val="C00000"/>
                </a:solidFill>
                <a:latin typeface="Cambria" panose="02040503050406030204" pitchFamily="18" charset="0"/>
                <a:ea typeface="Calibri" panose="020F0502020204030204" pitchFamily="34" charset="0"/>
              </a:rPr>
              <a:t>có sự đóng góp to lớn của các nhà khoa học, kỹ sư, cán bộ kỹ thuật cơ khí. </a:t>
            </a:r>
            <a:endParaRPr lang="en-US" sz="2400" dirty="0" smtClean="0">
              <a:solidFill>
                <a:srgbClr val="C00000"/>
              </a:solidFill>
              <a:latin typeface="Cambria" panose="02040503050406030204" pitchFamily="18" charset="0"/>
              <a:ea typeface="Calibri" panose="020F0502020204030204" pitchFamily="34" charset="0"/>
            </a:endParaRPr>
          </a:p>
          <a:p>
            <a:pPr algn="just"/>
            <a:r>
              <a:rPr lang="en-US" sz="2400" dirty="0" smtClean="0">
                <a:latin typeface="Cambria" panose="02040503050406030204" pitchFamily="18" charset="0"/>
                <a:ea typeface="Calibri" panose="020F0502020204030204" pitchFamily="34" charset="0"/>
              </a:rPr>
              <a:t>	</a:t>
            </a:r>
            <a:r>
              <a:rPr lang="en-US" sz="2400" b="1" i="1" dirty="0" smtClean="0">
                <a:solidFill>
                  <a:srgbClr val="003399"/>
                </a:solidFill>
                <a:latin typeface="Cambria" panose="02040503050406030204" pitchFamily="18" charset="0"/>
                <a:ea typeface="Calibri" panose="020F0502020204030204" pitchFamily="34" charset="0"/>
              </a:rPr>
              <a:t>-&gt; Chính </a:t>
            </a:r>
            <a:r>
              <a:rPr lang="en-US" sz="2400" b="1" i="1" dirty="0">
                <a:solidFill>
                  <a:srgbClr val="003399"/>
                </a:solidFill>
                <a:latin typeface="Cambria" panose="02040503050406030204" pitchFamily="18" charset="0"/>
                <a:ea typeface="Calibri" panose="020F0502020204030204" pitchFamily="34" charset="0"/>
              </a:rPr>
              <a:t>vì vậy, </a:t>
            </a:r>
            <a:r>
              <a:rPr lang="en-US" sz="2400" b="1" i="1" dirty="0" smtClean="0">
                <a:solidFill>
                  <a:srgbClr val="003399"/>
                </a:solidFill>
                <a:latin typeface="Cambria" panose="02040503050406030204" pitchFamily="18" charset="0"/>
                <a:ea typeface="Calibri" panose="020F0502020204030204" pitchFamily="34" charset="0"/>
              </a:rPr>
              <a:t>ngành cơ khí</a:t>
            </a:r>
            <a:r>
              <a:rPr lang="en-US" sz="2400" b="1" i="1" dirty="0">
                <a:solidFill>
                  <a:srgbClr val="003399"/>
                </a:solidFill>
                <a:latin typeface="Cambria" panose="02040503050406030204" pitchFamily="18" charset="0"/>
                <a:ea typeface="Calibri" panose="020F0502020204030204" pitchFamily="34" charset="0"/>
              </a:rPr>
              <a:t> luôn là ngành học có sức thu hút rất mạnh mẽ.</a:t>
            </a:r>
            <a:endParaRPr lang="en-US" sz="2400" b="1" i="1" dirty="0">
              <a:solidFill>
                <a:srgbClr val="003399"/>
              </a:solidFill>
              <a:latin typeface="Cambria" panose="02040503050406030204" pitchFamily="18" charset="0"/>
            </a:endParaRP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806825" y="3372928"/>
            <a:ext cx="4168588" cy="3054766"/>
          </a:xfrm>
          <a:prstGeom prst="rect">
            <a:avLst/>
          </a:prstGeom>
          <a:noFill/>
          <a:ln>
            <a:noFill/>
          </a:ln>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5170205" y="3372928"/>
            <a:ext cx="4187440" cy="3054766"/>
          </a:xfrm>
          <a:prstGeom prst="rect">
            <a:avLst/>
          </a:prstGeom>
          <a:noFill/>
          <a:ln>
            <a:noFill/>
          </a:ln>
        </p:spPr>
      </p:pic>
      <p:sp>
        <p:nvSpPr>
          <p:cNvPr id="7" name="Rectangle 6"/>
          <p:cNvSpPr/>
          <p:nvPr/>
        </p:nvSpPr>
        <p:spPr>
          <a:xfrm>
            <a:off x="9357645" y="3553655"/>
            <a:ext cx="2690920" cy="2308324"/>
          </a:xfrm>
          <a:prstGeom prst="rect">
            <a:avLst/>
          </a:prstGeom>
        </p:spPr>
        <p:txBody>
          <a:bodyPr wrap="square">
            <a:spAutoFit/>
          </a:bodyPr>
          <a:lstStyle/>
          <a:p>
            <a:pPr algn="ctr"/>
            <a:r>
              <a:rPr lang="en-US" sz="2400" b="1" dirty="0">
                <a:solidFill>
                  <a:srgbClr val="C00000"/>
                </a:solidFill>
                <a:latin typeface="Cambria" panose="02040503050406030204" pitchFamily="18" charset="0"/>
                <a:ea typeface="Calibri" panose="020F0502020204030204" pitchFamily="34" charset="0"/>
              </a:rPr>
              <a:t>Thaco muốn xây dựng Trung tâm cơ khí đa dụng miền Trung và Trung tâm Cơ khí của Việt Nam</a:t>
            </a:r>
            <a:endParaRPr lang="en-US" sz="2400" b="1" dirty="0">
              <a:solidFill>
                <a:srgbClr val="C00000"/>
              </a:solidFill>
              <a:latin typeface="Cambria" panose="02040503050406030204" pitchFamily="18" charset="0"/>
            </a:endParaRPr>
          </a:p>
        </p:txBody>
      </p:sp>
    </p:spTree>
    <p:extLst>
      <p:ext uri="{BB962C8B-B14F-4D97-AF65-F5344CB8AC3E}">
        <p14:creationId xmlns:p14="http://schemas.microsoft.com/office/powerpoint/2010/main" val="12646133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888" y="545239"/>
            <a:ext cx="1920719" cy="458715"/>
          </a:xfrm>
          <a:prstGeom prst="rect">
            <a:avLst/>
          </a:prstGeom>
        </p:spPr>
        <p:txBody>
          <a:bodyPr wrap="none">
            <a:spAutoFit/>
          </a:bodyPr>
          <a:lstStyle/>
          <a:p>
            <a:pPr algn="just">
              <a:lnSpc>
                <a:spcPct val="107000"/>
              </a:lnSpc>
              <a:spcAft>
                <a:spcPts val="800"/>
              </a:spcAft>
            </a:pPr>
            <a:r>
              <a:rPr lang="en-US" sz="2400" b="1" dirty="0">
                <a:solidFill>
                  <a:srgbClr val="008000"/>
                </a:solidFill>
                <a:latin typeface="Cambria" panose="02040503050406030204" pitchFamily="18" charset="0"/>
                <a:ea typeface="Calibri" panose="020F0502020204030204" pitchFamily="34" charset="0"/>
                <a:cs typeface="Times New Roman" panose="02020603050405020304" pitchFamily="18" charset="0"/>
              </a:rPr>
              <a:t>1 Đặt vấn đề</a:t>
            </a:r>
            <a:endParaRPr lang="en-US" sz="2400" dirty="0">
              <a:solidFill>
                <a:srgbClr val="008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916662" y="1419941"/>
            <a:ext cx="10919012" cy="2985433"/>
          </a:xfrm>
          <a:prstGeom prst="rect">
            <a:avLst/>
          </a:prstGeom>
        </p:spPr>
        <p:txBody>
          <a:bodyPr wrap="square">
            <a:spAutoFit/>
          </a:bodyPr>
          <a:lstStyle/>
          <a:p>
            <a:pPr algn="ctr"/>
            <a:r>
              <a:rPr lang="en-US" sz="4400" b="1" dirty="0">
                <a:solidFill>
                  <a:srgbClr val="FF9900"/>
                </a:solidFill>
                <a:latin typeface="Cambria" panose="02040503050406030204" pitchFamily="18" charset="0"/>
                <a:ea typeface="Calibri" panose="020F0502020204030204" pitchFamily="34" charset="0"/>
              </a:rPr>
              <a:t>Học </a:t>
            </a:r>
            <a:r>
              <a:rPr lang="en-US" sz="4400" b="1" dirty="0" smtClean="0">
                <a:solidFill>
                  <a:srgbClr val="FF9900"/>
                </a:solidFill>
                <a:latin typeface="Cambria" panose="02040503050406030204" pitchFamily="18" charset="0"/>
                <a:ea typeface="Calibri" panose="020F0502020204030204" pitchFamily="34" charset="0"/>
              </a:rPr>
              <a:t>ngành cơ khí được </a:t>
            </a:r>
            <a:r>
              <a:rPr lang="en-US" sz="4400" b="1" dirty="0">
                <a:solidFill>
                  <a:srgbClr val="FF9900"/>
                </a:solidFill>
                <a:latin typeface="Cambria" panose="02040503050406030204" pitchFamily="18" charset="0"/>
                <a:ea typeface="Calibri" panose="020F0502020204030204" pitchFamily="34" charset="0"/>
              </a:rPr>
              <a:t>trang </a:t>
            </a:r>
            <a:r>
              <a:rPr lang="en-US" sz="4400" b="1">
                <a:solidFill>
                  <a:srgbClr val="FF9900"/>
                </a:solidFill>
                <a:latin typeface="Cambria" panose="02040503050406030204" pitchFamily="18" charset="0"/>
                <a:ea typeface="Calibri" panose="020F0502020204030204" pitchFamily="34" charset="0"/>
              </a:rPr>
              <a:t>bị </a:t>
            </a:r>
            <a:endParaRPr lang="en-US" sz="4400" b="1" smtClean="0">
              <a:solidFill>
                <a:srgbClr val="FF9900"/>
              </a:solidFill>
              <a:latin typeface="Cambria" panose="02040503050406030204" pitchFamily="18" charset="0"/>
              <a:ea typeface="Calibri" panose="020F0502020204030204" pitchFamily="34" charset="0"/>
            </a:endParaRPr>
          </a:p>
          <a:p>
            <a:pPr algn="just"/>
            <a:endParaRPr lang="en-US" sz="2400" smtClean="0">
              <a:solidFill>
                <a:srgbClr val="FF9900"/>
              </a:solidFill>
              <a:latin typeface="Cambria" panose="02040503050406030204" pitchFamily="18" charset="0"/>
              <a:ea typeface="Calibri" panose="020F0502020204030204" pitchFamily="34" charset="0"/>
            </a:endParaRPr>
          </a:p>
          <a:p>
            <a:pPr marL="342900" indent="-342900" algn="just">
              <a:buFontTx/>
              <a:buChar char="-"/>
            </a:pPr>
            <a:r>
              <a:rPr lang="en-US" sz="2400" smtClean="0">
                <a:solidFill>
                  <a:srgbClr val="003399"/>
                </a:solidFill>
                <a:latin typeface="Cambria" panose="02040503050406030204" pitchFamily="18" charset="0"/>
                <a:ea typeface="Calibri" panose="020F0502020204030204" pitchFamily="34" charset="0"/>
              </a:rPr>
              <a:t>Kiến thức</a:t>
            </a:r>
            <a:r>
              <a:rPr lang="en-US" sz="2400" dirty="0">
                <a:solidFill>
                  <a:srgbClr val="003399"/>
                </a:solidFill>
                <a:latin typeface="Cambria" panose="02040503050406030204" pitchFamily="18" charset="0"/>
                <a:ea typeface="Calibri" panose="020F0502020204030204" pitchFamily="34" charset="0"/>
              </a:rPr>
              <a:t>, kỹ năng gia công, thiết kế, </a:t>
            </a:r>
            <a:r>
              <a:rPr lang="en-US" sz="2400">
                <a:solidFill>
                  <a:srgbClr val="003399"/>
                </a:solidFill>
                <a:latin typeface="Cambria" panose="02040503050406030204" pitchFamily="18" charset="0"/>
                <a:ea typeface="Calibri" panose="020F0502020204030204" pitchFamily="34" charset="0"/>
              </a:rPr>
              <a:t>chế </a:t>
            </a:r>
            <a:r>
              <a:rPr lang="en-US" sz="2400" smtClean="0">
                <a:solidFill>
                  <a:srgbClr val="003399"/>
                </a:solidFill>
                <a:latin typeface="Cambria" panose="02040503050406030204" pitchFamily="18" charset="0"/>
                <a:ea typeface="Calibri" panose="020F0502020204030204" pitchFamily="34" charset="0"/>
              </a:rPr>
              <a:t>tạo </a:t>
            </a:r>
            <a:r>
              <a:rPr lang="en-US" sz="2400" dirty="0">
                <a:solidFill>
                  <a:srgbClr val="003399"/>
                </a:solidFill>
                <a:latin typeface="Cambria" panose="02040503050406030204" pitchFamily="18" charset="0"/>
                <a:ea typeface="Calibri" panose="020F0502020204030204" pitchFamily="34" charset="0"/>
              </a:rPr>
              <a:t>và cải tiến các sản phẩm </a:t>
            </a:r>
            <a:r>
              <a:rPr lang="en-US" sz="2400">
                <a:solidFill>
                  <a:srgbClr val="003399"/>
                </a:solidFill>
                <a:latin typeface="Cambria" panose="02040503050406030204" pitchFamily="18" charset="0"/>
                <a:ea typeface="Calibri" panose="020F0502020204030204" pitchFamily="34" charset="0"/>
              </a:rPr>
              <a:t>cơ </a:t>
            </a:r>
            <a:r>
              <a:rPr lang="en-US" sz="2400" smtClean="0">
                <a:solidFill>
                  <a:srgbClr val="003399"/>
                </a:solidFill>
                <a:latin typeface="Cambria" panose="02040503050406030204" pitchFamily="18" charset="0"/>
                <a:ea typeface="Calibri" panose="020F0502020204030204" pitchFamily="34" charset="0"/>
              </a:rPr>
              <a:t>khí</a:t>
            </a:r>
          </a:p>
          <a:p>
            <a:pPr algn="just"/>
            <a:r>
              <a:rPr lang="en-US" sz="2400" smtClean="0">
                <a:solidFill>
                  <a:srgbClr val="003399"/>
                </a:solidFill>
                <a:latin typeface="Cambria" panose="02040503050406030204" pitchFamily="18" charset="0"/>
                <a:ea typeface="Calibri" panose="020F0502020204030204" pitchFamily="34" charset="0"/>
              </a:rPr>
              <a:t> </a:t>
            </a:r>
            <a:endParaRPr lang="en-US" sz="2400" smtClean="0">
              <a:solidFill>
                <a:srgbClr val="003399"/>
              </a:solidFill>
              <a:latin typeface="Cambria" panose="02040503050406030204" pitchFamily="18" charset="0"/>
              <a:ea typeface="Calibri" panose="020F0502020204030204" pitchFamily="34" charset="0"/>
            </a:endParaRPr>
          </a:p>
          <a:p>
            <a:pPr marL="342900" indent="-342900" algn="just">
              <a:buFontTx/>
              <a:buChar char="-"/>
            </a:pPr>
            <a:r>
              <a:rPr lang="en-US" sz="2400" smtClean="0">
                <a:solidFill>
                  <a:srgbClr val="008000"/>
                </a:solidFill>
                <a:latin typeface="Cambria" panose="02040503050406030204" pitchFamily="18" charset="0"/>
                <a:ea typeface="Calibri" panose="020F0502020204030204" pitchFamily="34" charset="0"/>
              </a:rPr>
              <a:t>Khả </a:t>
            </a:r>
            <a:r>
              <a:rPr lang="en-US" sz="2400" dirty="0">
                <a:solidFill>
                  <a:srgbClr val="008000"/>
                </a:solidFill>
                <a:latin typeface="Cambria" panose="02040503050406030204" pitchFamily="18" charset="0"/>
                <a:ea typeface="Calibri" panose="020F0502020204030204" pitchFamily="34" charset="0"/>
              </a:rPr>
              <a:t>năng vận hành, lắp ráp, bảo trì các thiết bị cơ khí, hệ thống </a:t>
            </a:r>
            <a:r>
              <a:rPr lang="en-US" sz="2400">
                <a:solidFill>
                  <a:srgbClr val="008000"/>
                </a:solidFill>
                <a:latin typeface="Cambria" panose="02040503050406030204" pitchFamily="18" charset="0"/>
                <a:ea typeface="Calibri" panose="020F0502020204030204" pitchFamily="34" charset="0"/>
              </a:rPr>
              <a:t>cơ </a:t>
            </a:r>
            <a:r>
              <a:rPr lang="en-US" sz="2400" smtClean="0">
                <a:solidFill>
                  <a:srgbClr val="008000"/>
                </a:solidFill>
                <a:latin typeface="Cambria" panose="02040503050406030204" pitchFamily="18" charset="0"/>
                <a:ea typeface="Calibri" panose="020F0502020204030204" pitchFamily="34" charset="0"/>
              </a:rPr>
              <a:t>khí</a:t>
            </a:r>
            <a:endParaRPr lang="en-US" sz="2400">
              <a:solidFill>
                <a:srgbClr val="008000"/>
              </a:solidFill>
              <a:latin typeface="Cambria" panose="02040503050406030204" pitchFamily="18" charset="0"/>
              <a:ea typeface="Calibri" panose="020F0502020204030204" pitchFamily="34" charset="0"/>
            </a:endParaRPr>
          </a:p>
          <a:p>
            <a:pPr algn="just"/>
            <a:r>
              <a:rPr lang="en-US" sz="2400" smtClean="0">
                <a:solidFill>
                  <a:srgbClr val="FF9900"/>
                </a:solidFill>
                <a:latin typeface="Cambria" panose="02040503050406030204" pitchFamily="18" charset="0"/>
                <a:ea typeface="Calibri" panose="020F0502020204030204" pitchFamily="34" charset="0"/>
              </a:rPr>
              <a:t> </a:t>
            </a:r>
            <a:endParaRPr lang="en-US" sz="2400" smtClean="0">
              <a:solidFill>
                <a:srgbClr val="FF9900"/>
              </a:solidFill>
              <a:latin typeface="Cambria" panose="02040503050406030204" pitchFamily="18" charset="0"/>
              <a:ea typeface="Calibri" panose="020F0502020204030204" pitchFamily="34" charset="0"/>
            </a:endParaRPr>
          </a:p>
          <a:p>
            <a:pPr marL="342900" indent="-342900" algn="just">
              <a:buFontTx/>
              <a:buChar char="-"/>
            </a:pPr>
            <a:r>
              <a:rPr lang="en-US" sz="2400" smtClean="0">
                <a:solidFill>
                  <a:srgbClr val="003399"/>
                </a:solidFill>
                <a:latin typeface="Cambria" panose="02040503050406030204" pitchFamily="18" charset="0"/>
                <a:ea typeface="Calibri" panose="020F0502020204030204" pitchFamily="34" charset="0"/>
              </a:rPr>
              <a:t>Giải </a:t>
            </a:r>
            <a:r>
              <a:rPr lang="en-US" sz="2400" smtClean="0">
                <a:solidFill>
                  <a:srgbClr val="003399"/>
                </a:solidFill>
                <a:latin typeface="Cambria" panose="02040503050406030204" pitchFamily="18" charset="0"/>
                <a:ea typeface="Calibri" panose="020F0502020204030204" pitchFamily="34" charset="0"/>
              </a:rPr>
              <a:t>quyết các </a:t>
            </a:r>
            <a:r>
              <a:rPr lang="en-US" sz="2400" smtClean="0">
                <a:solidFill>
                  <a:srgbClr val="003399"/>
                </a:solidFill>
                <a:latin typeface="Cambria" panose="02040503050406030204" pitchFamily="18" charset="0"/>
                <a:ea typeface="Calibri" panose="020F0502020204030204" pitchFamily="34" charset="0"/>
              </a:rPr>
              <a:t>vấn </a:t>
            </a:r>
            <a:r>
              <a:rPr lang="en-US" sz="2400" dirty="0">
                <a:solidFill>
                  <a:srgbClr val="003399"/>
                </a:solidFill>
                <a:latin typeface="Cambria" panose="02040503050406030204" pitchFamily="18" charset="0"/>
                <a:ea typeface="Calibri" panose="020F0502020204030204" pitchFamily="34" charset="0"/>
              </a:rPr>
              <a:t>đề liên quan đến máy móc, thiết bị trong quy trình sản xuất</a:t>
            </a:r>
            <a:endParaRPr lang="en-US" sz="2400" dirty="0">
              <a:solidFill>
                <a:srgbClr val="003399"/>
              </a:solidFill>
              <a:latin typeface="Cambria" panose="02040503050406030204" pitchFamily="18" charset="0"/>
            </a:endParaRPr>
          </a:p>
        </p:txBody>
      </p:sp>
    </p:spTree>
    <p:extLst>
      <p:ext uri="{BB962C8B-B14F-4D97-AF65-F5344CB8AC3E}">
        <p14:creationId xmlns:p14="http://schemas.microsoft.com/office/powerpoint/2010/main" val="13826176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034" y="1003954"/>
            <a:ext cx="9551896" cy="2308324"/>
          </a:xfrm>
          <a:prstGeom prst="rect">
            <a:avLst/>
          </a:prstGeom>
        </p:spPr>
        <p:txBody>
          <a:bodyPr wrap="square">
            <a:spAutoFit/>
          </a:bodyPr>
          <a:lstStyle/>
          <a:p>
            <a:pPr algn="just"/>
            <a:r>
              <a:rPr lang="en-US" sz="2400" dirty="0">
                <a:solidFill>
                  <a:schemeClr val="accent6">
                    <a:lumMod val="50000"/>
                  </a:schemeClr>
                </a:solidFill>
                <a:latin typeface="Cambria" panose="02040503050406030204" pitchFamily="18" charset="0"/>
                <a:ea typeface="Calibri" panose="020F0502020204030204" pitchFamily="34" charset="0"/>
              </a:rPr>
              <a:t>Theo số liệu dự báo của Trung tâm Dự báo nhu cầu nhân lực và thông tin thị trường lao động TP.HCM công bố thường niên thì nhu cầu nhóm ngành Cơ khí – luyện kim hiện đang đứng đầu, chiếm tỷ lệ trên 25% nhu cầu lao động. </a:t>
            </a:r>
            <a:endParaRPr lang="en-US" sz="2400" dirty="0" smtClean="0">
              <a:solidFill>
                <a:schemeClr val="accent6">
                  <a:lumMod val="50000"/>
                </a:schemeClr>
              </a:solidFill>
              <a:latin typeface="Cambria" panose="02040503050406030204" pitchFamily="18" charset="0"/>
              <a:ea typeface="Calibri" panose="020F0502020204030204" pitchFamily="34" charset="0"/>
            </a:endParaRPr>
          </a:p>
          <a:p>
            <a:pPr algn="just"/>
            <a:r>
              <a:rPr lang="en-US" sz="2400" dirty="0" smtClean="0">
                <a:solidFill>
                  <a:srgbClr val="C00000"/>
                </a:solidFill>
                <a:latin typeface="Cambria" panose="02040503050406030204" pitchFamily="18" charset="0"/>
                <a:ea typeface="Calibri" panose="020F0502020204030204" pitchFamily="34" charset="0"/>
              </a:rPr>
              <a:t>Trong </a:t>
            </a:r>
            <a:r>
              <a:rPr lang="en-US" sz="2400" dirty="0">
                <a:solidFill>
                  <a:srgbClr val="C00000"/>
                </a:solidFill>
                <a:latin typeface="Cambria" panose="02040503050406030204" pitchFamily="18" charset="0"/>
                <a:ea typeface="Calibri" panose="020F0502020204030204" pitchFamily="34" charset="0"/>
              </a:rPr>
              <a:t>tương lai, nhu cầu nguồn nhân lực ngành này sẽ còn tiếp tục tăng nhanh tạo nhiều cơ hội việc làm hấp dẫn cho người học.</a:t>
            </a:r>
            <a:endParaRPr lang="en-US" sz="2400" dirty="0">
              <a:solidFill>
                <a:srgbClr val="C00000"/>
              </a:solidFill>
              <a:latin typeface="Cambria" panose="02040503050406030204" pitchFamily="18" charset="0"/>
            </a:endParaRPr>
          </a:p>
        </p:txBody>
      </p:sp>
      <p:sp>
        <p:nvSpPr>
          <p:cNvPr id="3" name="Rectangle 2"/>
          <p:cNvSpPr/>
          <p:nvPr/>
        </p:nvSpPr>
        <p:spPr>
          <a:xfrm>
            <a:off x="119888" y="545239"/>
            <a:ext cx="1920719" cy="458715"/>
          </a:xfrm>
          <a:prstGeom prst="rect">
            <a:avLst/>
          </a:prstGeom>
        </p:spPr>
        <p:txBody>
          <a:bodyPr wrap="none">
            <a:spAutoFit/>
          </a:bodyPr>
          <a:lstStyle/>
          <a:p>
            <a:pPr algn="just">
              <a:lnSpc>
                <a:spcPct val="107000"/>
              </a:lnSpc>
              <a:spcAft>
                <a:spcPts val="800"/>
              </a:spcAft>
            </a:pPr>
            <a:r>
              <a:rPr lang="en-US" sz="2400" b="1" dirty="0">
                <a:solidFill>
                  <a:srgbClr val="008000"/>
                </a:solidFill>
                <a:latin typeface="Cambria" panose="02040503050406030204" pitchFamily="18" charset="0"/>
                <a:ea typeface="Calibri" panose="020F0502020204030204" pitchFamily="34" charset="0"/>
                <a:cs typeface="Times New Roman" panose="02020603050405020304" pitchFamily="18" charset="0"/>
              </a:rPr>
              <a:t>1 Đặt vấn đề</a:t>
            </a:r>
            <a:endParaRPr lang="en-US" sz="2400" dirty="0">
              <a:solidFill>
                <a:srgbClr val="008000"/>
              </a:solidFill>
              <a:effectLst/>
              <a:latin typeface="Cambria" panose="02040503050406030204" pitchFamily="18" charset="0"/>
              <a:ea typeface="Calibri" panose="020F0502020204030204" pitchFamily="34" charset="0"/>
              <a:cs typeface="Times New Roman" panose="02020603050405020304" pitchFamily="18"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3470460" y="3307136"/>
            <a:ext cx="4382622" cy="3032167"/>
          </a:xfrm>
          <a:prstGeom prst="rect">
            <a:avLst/>
          </a:prstGeom>
          <a:noFill/>
          <a:ln>
            <a:noFill/>
          </a:ln>
        </p:spPr>
      </p:pic>
      <p:sp>
        <p:nvSpPr>
          <p:cNvPr id="7" name="Rectangle 6"/>
          <p:cNvSpPr/>
          <p:nvPr/>
        </p:nvSpPr>
        <p:spPr>
          <a:xfrm>
            <a:off x="8629024" y="4823220"/>
            <a:ext cx="2793906" cy="461665"/>
          </a:xfrm>
          <a:prstGeom prst="rect">
            <a:avLst/>
          </a:prstGeom>
        </p:spPr>
        <p:txBody>
          <a:bodyPr wrap="none">
            <a:spAutoFit/>
          </a:bodyPr>
          <a:lstStyle/>
          <a:p>
            <a:r>
              <a:rPr lang="en-US" sz="2400" i="1" dirty="0">
                <a:solidFill>
                  <a:schemeClr val="accent4">
                    <a:lumMod val="75000"/>
                  </a:schemeClr>
                </a:solidFill>
                <a:latin typeface="Cambria" panose="02040503050406030204" pitchFamily="18" charset="0"/>
                <a:ea typeface="Calibri" panose="020F0502020204030204" pitchFamily="34" charset="0"/>
              </a:rPr>
              <a:t>Gia công khuôn mẫu</a:t>
            </a:r>
            <a:endParaRPr lang="en-US" sz="2400" dirty="0">
              <a:solidFill>
                <a:schemeClr val="accent4">
                  <a:lumMod val="75000"/>
                </a:schemeClr>
              </a:solidFill>
              <a:latin typeface="Cambria" panose="02040503050406030204" pitchFamily="18" charset="0"/>
            </a:endParaRPr>
          </a:p>
        </p:txBody>
      </p:sp>
    </p:spTree>
    <p:extLst>
      <p:ext uri="{BB962C8B-B14F-4D97-AF65-F5344CB8AC3E}">
        <p14:creationId xmlns:p14="http://schemas.microsoft.com/office/powerpoint/2010/main" val="21161856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0912" y="612474"/>
            <a:ext cx="1920719" cy="458715"/>
          </a:xfrm>
          <a:prstGeom prst="rect">
            <a:avLst/>
          </a:prstGeom>
        </p:spPr>
        <p:txBody>
          <a:bodyPr wrap="none">
            <a:spAutoFit/>
          </a:bodyPr>
          <a:lstStyle/>
          <a:p>
            <a:pPr algn="just">
              <a:lnSpc>
                <a:spcPct val="107000"/>
              </a:lnSpc>
              <a:spcAft>
                <a:spcPts val="800"/>
              </a:spcAft>
            </a:pPr>
            <a:r>
              <a:rPr lang="en-US" sz="2400" b="1" dirty="0">
                <a:solidFill>
                  <a:srgbClr val="008000"/>
                </a:solidFill>
                <a:latin typeface="Cambria" panose="02040503050406030204" pitchFamily="18" charset="0"/>
                <a:ea typeface="Calibri" panose="020F0502020204030204" pitchFamily="34" charset="0"/>
                <a:cs typeface="Times New Roman" panose="02020603050405020304" pitchFamily="18" charset="0"/>
              </a:rPr>
              <a:t>1 Đặt vấn đề</a:t>
            </a:r>
            <a:endParaRPr lang="en-US" sz="2400" dirty="0">
              <a:solidFill>
                <a:srgbClr val="008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833716" y="1169778"/>
            <a:ext cx="10574805" cy="4832092"/>
          </a:xfrm>
          <a:prstGeom prst="rect">
            <a:avLst/>
          </a:prstGeom>
        </p:spPr>
        <p:txBody>
          <a:bodyPr wrap="square">
            <a:spAutoFit/>
          </a:bodyPr>
          <a:lstStyle/>
          <a:p>
            <a:pPr algn="just"/>
            <a:r>
              <a:rPr lang="pt-BR" sz="2400" dirty="0" smtClean="0">
                <a:solidFill>
                  <a:srgbClr val="C00000"/>
                </a:solidFill>
                <a:latin typeface="Cambria" panose="02040503050406030204" pitchFamily="18" charset="0"/>
                <a:ea typeface="Calibri" panose="020F0502020204030204" pitchFamily="34" charset="0"/>
              </a:rPr>
              <a:t>	</a:t>
            </a:r>
            <a:r>
              <a:rPr lang="pt-BR" sz="2800" b="1" dirty="0" smtClean="0">
                <a:solidFill>
                  <a:srgbClr val="003399"/>
                </a:solidFill>
                <a:latin typeface="Cambria" panose="02040503050406030204" pitchFamily="18" charset="0"/>
                <a:ea typeface="Calibri" panose="020F0502020204030204" pitchFamily="34" charset="0"/>
              </a:rPr>
              <a:t>Mục </a:t>
            </a:r>
            <a:r>
              <a:rPr lang="pt-BR" sz="2800" b="1" dirty="0">
                <a:solidFill>
                  <a:srgbClr val="003399"/>
                </a:solidFill>
                <a:latin typeface="Cambria" panose="02040503050406030204" pitchFamily="18" charset="0"/>
                <a:ea typeface="Calibri" panose="020F0502020204030204" pitchFamily="34" charset="0"/>
              </a:rPr>
              <a:t>tiêu đào tạo phát triển nhân lực ngành cơ khí chất lượng cao của </a:t>
            </a:r>
            <a:r>
              <a:rPr lang="pt-BR" sz="2800" b="1">
                <a:solidFill>
                  <a:srgbClr val="003399"/>
                </a:solidFill>
                <a:latin typeface="Cambria" panose="02040503050406030204" pitchFamily="18" charset="0"/>
                <a:ea typeface="Calibri" panose="020F0502020204030204" pitchFamily="34" charset="0"/>
              </a:rPr>
              <a:t>khoa </a:t>
            </a:r>
            <a:endParaRPr lang="pt-BR" sz="2800" b="1" smtClean="0">
              <a:solidFill>
                <a:srgbClr val="003399"/>
              </a:solidFill>
              <a:latin typeface="Cambria" panose="02040503050406030204" pitchFamily="18" charset="0"/>
              <a:ea typeface="Calibri" panose="020F0502020204030204" pitchFamily="34" charset="0"/>
            </a:endParaRPr>
          </a:p>
          <a:p>
            <a:pPr algn="just"/>
            <a:r>
              <a:rPr lang="pt-BR" sz="2800" smtClean="0">
                <a:solidFill>
                  <a:srgbClr val="003399"/>
                </a:solidFill>
                <a:latin typeface="Cambria" panose="02040503050406030204" pitchFamily="18" charset="0"/>
                <a:ea typeface="Calibri" panose="020F0502020204030204" pitchFamily="34" charset="0"/>
              </a:rPr>
              <a:t> - Nâng cao </a:t>
            </a:r>
            <a:r>
              <a:rPr lang="pt-BR" sz="2800" dirty="0">
                <a:solidFill>
                  <a:srgbClr val="003399"/>
                </a:solidFill>
                <a:latin typeface="Cambria" panose="02040503050406030204" pitchFamily="18" charset="0"/>
                <a:ea typeface="Calibri" panose="020F0502020204030204" pitchFamily="34" charset="0"/>
              </a:rPr>
              <a:t>chất lượng giáo dục</a:t>
            </a:r>
            <a:r>
              <a:rPr lang="pt-BR" sz="2800">
                <a:solidFill>
                  <a:srgbClr val="003399"/>
                </a:solidFill>
                <a:latin typeface="Cambria" panose="02040503050406030204" pitchFamily="18" charset="0"/>
                <a:ea typeface="Calibri" panose="020F0502020204030204" pitchFamily="34" charset="0"/>
              </a:rPr>
              <a:t>, xây dựng đội ngũ giảng dạy khoa học - kỹ thuật</a:t>
            </a:r>
          </a:p>
          <a:p>
            <a:pPr algn="just"/>
            <a:r>
              <a:rPr lang="pt-BR" sz="2800" smtClean="0">
                <a:solidFill>
                  <a:srgbClr val="003399"/>
                </a:solidFill>
                <a:latin typeface="Cambria" panose="02040503050406030204" pitchFamily="18" charset="0"/>
                <a:ea typeface="Calibri" panose="020F0502020204030204" pitchFamily="34" charset="0"/>
              </a:rPr>
              <a:t> - Cung ứng </a:t>
            </a:r>
            <a:r>
              <a:rPr lang="pt-BR" sz="2800" dirty="0">
                <a:solidFill>
                  <a:srgbClr val="003399"/>
                </a:solidFill>
                <a:latin typeface="Cambria" panose="02040503050406030204" pitchFamily="18" charset="0"/>
                <a:ea typeface="Calibri" panose="020F0502020204030204" pitchFamily="34" charset="0"/>
              </a:rPr>
              <a:t>nguồn nhân lực chất </a:t>
            </a:r>
            <a:r>
              <a:rPr lang="pt-BR" sz="2800">
                <a:solidFill>
                  <a:srgbClr val="003399"/>
                </a:solidFill>
                <a:latin typeface="Cambria" panose="02040503050406030204" pitchFamily="18" charset="0"/>
                <a:ea typeface="Calibri" panose="020F0502020204030204" pitchFamily="34" charset="0"/>
              </a:rPr>
              <a:t>lượng </a:t>
            </a:r>
            <a:r>
              <a:rPr lang="pt-BR" sz="2800" smtClean="0">
                <a:solidFill>
                  <a:srgbClr val="003399"/>
                </a:solidFill>
                <a:latin typeface="Cambria" panose="02040503050406030204" pitchFamily="18" charset="0"/>
                <a:ea typeface="Calibri" panose="020F0502020204030204" pitchFamily="34" charset="0"/>
              </a:rPr>
              <a:t>cao, tham </a:t>
            </a:r>
            <a:r>
              <a:rPr lang="pt-BR" sz="2800">
                <a:solidFill>
                  <a:srgbClr val="003399"/>
                </a:solidFill>
                <a:latin typeface="Cambria" panose="02040503050406030204" pitchFamily="18" charset="0"/>
                <a:ea typeface="Calibri" panose="020F0502020204030204" pitchFamily="34" charset="0"/>
              </a:rPr>
              <a:t>gia thị trường lao động kỹ thuật cao trong khu vực Asean và quốc tế. </a:t>
            </a:r>
            <a:endParaRPr lang="pt-BR" sz="2800" smtClean="0">
              <a:solidFill>
                <a:srgbClr val="003399"/>
              </a:solidFill>
              <a:latin typeface="Cambria" panose="02040503050406030204" pitchFamily="18" charset="0"/>
              <a:ea typeface="Calibri" panose="020F0502020204030204" pitchFamily="34" charset="0"/>
            </a:endParaRPr>
          </a:p>
          <a:p>
            <a:pPr algn="just"/>
            <a:endParaRPr lang="pt-BR" sz="2800">
              <a:solidFill>
                <a:srgbClr val="003399"/>
              </a:solidFill>
              <a:latin typeface="Cambria" panose="02040503050406030204" pitchFamily="18" charset="0"/>
              <a:ea typeface="Calibri" panose="020F0502020204030204" pitchFamily="34" charset="0"/>
            </a:endParaRPr>
          </a:p>
          <a:p>
            <a:pPr algn="just"/>
            <a:r>
              <a:rPr lang="pt-BR" sz="2800" b="1" smtClean="0">
                <a:latin typeface="Cambria" panose="02040503050406030204" pitchFamily="18" charset="0"/>
                <a:ea typeface="Calibri" panose="020F0502020204030204" pitchFamily="34" charset="0"/>
              </a:rPr>
              <a:t>Trong </a:t>
            </a:r>
            <a:r>
              <a:rPr lang="pt-BR" sz="2800" b="1" dirty="0">
                <a:latin typeface="Cambria" panose="02040503050406030204" pitchFamily="18" charset="0"/>
                <a:ea typeface="Calibri" panose="020F0502020204030204" pitchFamily="34" charset="0"/>
              </a:rPr>
              <a:t>bối cảnh phát triển theo định hướng công nghiệp hóa - hiện đại hóa theo xu hướng công nghiệp thời kỳ công nghệ </a:t>
            </a:r>
            <a:r>
              <a:rPr lang="pt-BR" sz="2800" b="1">
                <a:latin typeface="Cambria" panose="02040503050406030204" pitchFamily="18" charset="0"/>
                <a:ea typeface="Calibri" panose="020F0502020204030204" pitchFamily="34" charset="0"/>
              </a:rPr>
              <a:t>4.0 </a:t>
            </a:r>
            <a:endParaRPr lang="pt-BR" sz="2800" b="1" smtClean="0">
              <a:latin typeface="Cambria" panose="02040503050406030204" pitchFamily="18" charset="0"/>
              <a:ea typeface="Calibri" panose="020F0502020204030204" pitchFamily="34" charset="0"/>
            </a:endParaRPr>
          </a:p>
          <a:p>
            <a:pPr marL="342900" indent="-342900" algn="just">
              <a:buFontTx/>
              <a:buChar char="-"/>
            </a:pPr>
            <a:r>
              <a:rPr lang="pt-BR" sz="2800" smtClean="0">
                <a:solidFill>
                  <a:srgbClr val="003399"/>
                </a:solidFill>
                <a:latin typeface="Cambria" panose="02040503050406030204" pitchFamily="18" charset="0"/>
                <a:ea typeface="Calibri" panose="020F0502020204030204" pitchFamily="34" charset="0"/>
              </a:rPr>
              <a:t>Khoa phấn </a:t>
            </a:r>
            <a:r>
              <a:rPr lang="pt-BR" sz="2800" dirty="0">
                <a:solidFill>
                  <a:srgbClr val="003399"/>
                </a:solidFill>
                <a:latin typeface="Cambria" panose="02040503050406030204" pitchFamily="18" charset="0"/>
                <a:ea typeface="Calibri" panose="020F0502020204030204" pitchFamily="34" charset="0"/>
              </a:rPr>
              <a:t>đấu để phát triển, xây dựng hướng đi </a:t>
            </a:r>
            <a:r>
              <a:rPr lang="pt-BR" sz="2800">
                <a:solidFill>
                  <a:srgbClr val="003399"/>
                </a:solidFill>
                <a:latin typeface="Cambria" panose="02040503050406030204" pitchFamily="18" charset="0"/>
                <a:ea typeface="Calibri" panose="020F0502020204030204" pitchFamily="34" charset="0"/>
              </a:rPr>
              <a:t>phù </a:t>
            </a:r>
            <a:r>
              <a:rPr lang="pt-BR" sz="2800" smtClean="0">
                <a:solidFill>
                  <a:srgbClr val="003399"/>
                </a:solidFill>
                <a:latin typeface="Cambria" panose="02040503050406030204" pitchFamily="18" charset="0"/>
                <a:ea typeface="Calibri" panose="020F0502020204030204" pitchFamily="34" charset="0"/>
              </a:rPr>
              <a:t>hợp </a:t>
            </a:r>
            <a:endParaRPr lang="pt-BR" sz="2800" smtClean="0">
              <a:solidFill>
                <a:srgbClr val="003399"/>
              </a:solidFill>
              <a:latin typeface="Cambria" panose="02040503050406030204" pitchFamily="18" charset="0"/>
              <a:ea typeface="Calibri" panose="020F0502020204030204" pitchFamily="34" charset="0"/>
            </a:endParaRPr>
          </a:p>
          <a:p>
            <a:pPr marL="342900" indent="-342900" algn="just">
              <a:buFontTx/>
              <a:buChar char="-"/>
            </a:pPr>
            <a:r>
              <a:rPr lang="pt-BR" sz="2800" smtClean="0">
                <a:solidFill>
                  <a:srgbClr val="003399"/>
                </a:solidFill>
                <a:latin typeface="Cambria" panose="02040503050406030204" pitchFamily="18" charset="0"/>
                <a:ea typeface="Calibri" panose="020F0502020204030204" pitchFamily="34" charset="0"/>
              </a:rPr>
              <a:t>Đề ra </a:t>
            </a:r>
            <a:r>
              <a:rPr lang="pt-BR" sz="2800" dirty="0">
                <a:solidFill>
                  <a:srgbClr val="003399"/>
                </a:solidFill>
                <a:latin typeface="Cambria" panose="02040503050406030204" pitchFamily="18" charset="0"/>
                <a:ea typeface="Calibri" panose="020F0502020204030204" pitchFamily="34" charset="0"/>
              </a:rPr>
              <a:t>các giải pháp nâng cao chất lượng </a:t>
            </a:r>
            <a:r>
              <a:rPr lang="pt-BR" sz="2800">
                <a:solidFill>
                  <a:srgbClr val="003399"/>
                </a:solidFill>
                <a:latin typeface="Cambria" panose="02040503050406030204" pitchFamily="18" charset="0"/>
                <a:ea typeface="Calibri" panose="020F0502020204030204" pitchFamily="34" charset="0"/>
              </a:rPr>
              <a:t>đào </a:t>
            </a:r>
            <a:r>
              <a:rPr lang="pt-BR" sz="2800" smtClean="0">
                <a:solidFill>
                  <a:srgbClr val="003399"/>
                </a:solidFill>
                <a:latin typeface="Cambria" panose="02040503050406030204" pitchFamily="18" charset="0"/>
                <a:ea typeface="Calibri" panose="020F0502020204030204" pitchFamily="34" charset="0"/>
              </a:rPr>
              <a:t>tạo</a:t>
            </a:r>
            <a:endParaRPr lang="en-US" sz="2800" dirty="0">
              <a:solidFill>
                <a:srgbClr val="003399"/>
              </a:solidFill>
              <a:latin typeface="Cambria" panose="02040503050406030204" pitchFamily="18" charset="0"/>
            </a:endParaRPr>
          </a:p>
        </p:txBody>
      </p:sp>
    </p:spTree>
    <p:extLst>
      <p:ext uri="{BB962C8B-B14F-4D97-AF65-F5344CB8AC3E}">
        <p14:creationId xmlns:p14="http://schemas.microsoft.com/office/powerpoint/2010/main" val="30357209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1981" y="928668"/>
            <a:ext cx="2776466" cy="487506"/>
          </a:xfrm>
          <a:prstGeom prst="rect">
            <a:avLst/>
          </a:prstGeom>
        </p:spPr>
        <p:txBody>
          <a:bodyPr wrap="none">
            <a:spAutoFit/>
          </a:bodyPr>
          <a:lstStyle/>
          <a:p>
            <a:pPr algn="just">
              <a:lnSpc>
                <a:spcPct val="107000"/>
              </a:lnSpc>
              <a:spcAft>
                <a:spcPts val="800"/>
              </a:spcAft>
            </a:pPr>
            <a:r>
              <a:rPr lang="en-US" sz="2400" b="1" smtClean="0">
                <a:solidFill>
                  <a:srgbClr val="008000"/>
                </a:solidFill>
                <a:latin typeface="Cambria" panose="02040503050406030204" pitchFamily="18" charset="0"/>
                <a:ea typeface="Calibri" panose="020F0502020204030204" pitchFamily="34" charset="0"/>
                <a:cs typeface="Times New Roman" panose="02020603050405020304" pitchFamily="18" charset="0"/>
              </a:rPr>
              <a:t>2 Thực trạng khoa</a:t>
            </a:r>
            <a:endParaRPr lang="en-US" sz="2400" dirty="0">
              <a:solidFill>
                <a:srgbClr val="008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312225" y="1552907"/>
            <a:ext cx="10574805" cy="4955203"/>
          </a:xfrm>
          <a:prstGeom prst="rect">
            <a:avLst/>
          </a:prstGeom>
        </p:spPr>
        <p:txBody>
          <a:bodyPr wrap="square">
            <a:spAutoFit/>
          </a:bodyPr>
          <a:lstStyle/>
          <a:p>
            <a:pPr marL="342900" indent="-342900" algn="just">
              <a:buFontTx/>
              <a:buChar char="-"/>
            </a:pPr>
            <a:r>
              <a:rPr lang="pt-BR" sz="2400" b="1" smtClean="0">
                <a:solidFill>
                  <a:srgbClr val="003399"/>
                </a:solidFill>
                <a:latin typeface="Cambria" panose="02040503050406030204" pitchFamily="18" charset="0"/>
                <a:ea typeface="Calibri" panose="020F0502020204030204" pitchFamily="34" charset="0"/>
              </a:rPr>
              <a:t>Đội ngũ GV: 27 người</a:t>
            </a:r>
          </a:p>
          <a:p>
            <a:pPr marL="342900" indent="-342900" algn="just">
              <a:buFontTx/>
              <a:buChar char="-"/>
            </a:pPr>
            <a:endParaRPr lang="pt-BR" sz="2400" b="1" smtClean="0">
              <a:solidFill>
                <a:srgbClr val="003399"/>
              </a:solidFill>
              <a:latin typeface="Cambria" panose="02040503050406030204" pitchFamily="18" charset="0"/>
              <a:ea typeface="Calibri" panose="020F0502020204030204" pitchFamily="34" charset="0"/>
            </a:endParaRPr>
          </a:p>
          <a:p>
            <a:pPr marL="342900" indent="-342900" algn="just">
              <a:buFontTx/>
              <a:buChar char="-"/>
            </a:pPr>
            <a:r>
              <a:rPr lang="pt-BR" sz="2400" b="1" smtClean="0">
                <a:solidFill>
                  <a:srgbClr val="003399"/>
                </a:solidFill>
                <a:latin typeface="Cambria" panose="02040503050406030204" pitchFamily="18" charset="0"/>
                <a:ea typeface="Calibri" panose="020F0502020204030204" pitchFamily="34" charset="0"/>
              </a:rPr>
              <a:t>Số lượng sinh viên – học sinh trên 2000 em</a:t>
            </a:r>
          </a:p>
          <a:p>
            <a:pPr marL="342900" indent="-342900" algn="just">
              <a:buFontTx/>
              <a:buChar char="-"/>
            </a:pPr>
            <a:endParaRPr lang="pt-BR" sz="2400" b="1" smtClean="0">
              <a:solidFill>
                <a:srgbClr val="003399"/>
              </a:solidFill>
              <a:latin typeface="Cambria" panose="02040503050406030204" pitchFamily="18" charset="0"/>
              <a:ea typeface="Calibri" panose="020F0502020204030204" pitchFamily="34" charset="0"/>
            </a:endParaRPr>
          </a:p>
          <a:p>
            <a:pPr marL="342900" indent="-342900" algn="just">
              <a:buFontTx/>
              <a:buChar char="-"/>
            </a:pPr>
            <a:r>
              <a:rPr lang="pt-BR" sz="2400" b="1" smtClean="0">
                <a:solidFill>
                  <a:srgbClr val="003399"/>
                </a:solidFill>
                <a:latin typeface="Cambria" panose="02040503050406030204" pitchFamily="18" charset="0"/>
                <a:ea typeface="Calibri" panose="020F0502020204030204" pitchFamily="34" charset="0"/>
              </a:rPr>
              <a:t>Chương trình đào tạo cao đẳng và trung cấp:</a:t>
            </a:r>
          </a:p>
          <a:p>
            <a:pPr algn="just"/>
            <a:r>
              <a:rPr lang="pt-BR" sz="2400" b="1">
                <a:solidFill>
                  <a:srgbClr val="003399"/>
                </a:solidFill>
                <a:latin typeface="Cambria" panose="02040503050406030204" pitchFamily="18" charset="0"/>
                <a:ea typeface="Calibri" panose="020F0502020204030204" pitchFamily="34" charset="0"/>
              </a:rPr>
              <a:t>	</a:t>
            </a:r>
            <a:r>
              <a:rPr lang="pt-BR" sz="2400" b="1" smtClean="0">
                <a:solidFill>
                  <a:srgbClr val="003399"/>
                </a:solidFill>
                <a:latin typeface="Cambria" panose="02040503050406030204" pitchFamily="18" charset="0"/>
                <a:ea typeface="Calibri" panose="020F0502020204030204" pitchFamily="34" charset="0"/>
              </a:rPr>
              <a:t>	+ Kỹ thuật cơ khí</a:t>
            </a:r>
          </a:p>
          <a:p>
            <a:pPr algn="just"/>
            <a:r>
              <a:rPr lang="pt-BR" sz="2400" b="1">
                <a:solidFill>
                  <a:srgbClr val="003399"/>
                </a:solidFill>
                <a:latin typeface="Cambria" panose="02040503050406030204" pitchFamily="18" charset="0"/>
                <a:ea typeface="Calibri" panose="020F0502020204030204" pitchFamily="34" charset="0"/>
              </a:rPr>
              <a:t>	</a:t>
            </a:r>
            <a:r>
              <a:rPr lang="pt-BR" sz="2400" b="1" smtClean="0">
                <a:solidFill>
                  <a:srgbClr val="003399"/>
                </a:solidFill>
                <a:latin typeface="Cambria" panose="02040503050406030204" pitchFamily="18" charset="0"/>
                <a:ea typeface="Calibri" panose="020F0502020204030204" pitchFamily="34" charset="0"/>
              </a:rPr>
              <a:t>	+ Gia công, chế tạo</a:t>
            </a:r>
          </a:p>
          <a:p>
            <a:pPr algn="just"/>
            <a:r>
              <a:rPr lang="pt-BR" sz="2400" b="1">
                <a:solidFill>
                  <a:srgbClr val="003399"/>
                </a:solidFill>
                <a:latin typeface="Cambria" panose="02040503050406030204" pitchFamily="18" charset="0"/>
                <a:ea typeface="Calibri" panose="020F0502020204030204" pitchFamily="34" charset="0"/>
              </a:rPr>
              <a:t>	</a:t>
            </a:r>
            <a:r>
              <a:rPr lang="pt-BR" sz="2400" b="1" smtClean="0">
                <a:solidFill>
                  <a:srgbClr val="003399"/>
                </a:solidFill>
                <a:latin typeface="Cambria" panose="02040503050406030204" pitchFamily="18" charset="0"/>
                <a:ea typeface="Calibri" panose="020F0502020204030204" pitchFamily="34" charset="0"/>
              </a:rPr>
              <a:t>	+ Thiết kế</a:t>
            </a:r>
          </a:p>
          <a:p>
            <a:pPr algn="just"/>
            <a:r>
              <a:rPr lang="pt-BR" sz="2400" b="1">
                <a:solidFill>
                  <a:srgbClr val="003399"/>
                </a:solidFill>
                <a:latin typeface="Cambria" panose="02040503050406030204" pitchFamily="18" charset="0"/>
                <a:ea typeface="Calibri" panose="020F0502020204030204" pitchFamily="34" charset="0"/>
              </a:rPr>
              <a:t>	</a:t>
            </a:r>
            <a:r>
              <a:rPr lang="pt-BR" sz="2400" b="1" smtClean="0">
                <a:solidFill>
                  <a:srgbClr val="003399"/>
                </a:solidFill>
                <a:latin typeface="Cambria" panose="02040503050406030204" pitchFamily="18" charset="0"/>
                <a:ea typeface="Calibri" panose="020F0502020204030204" pitchFamily="34" charset="0"/>
              </a:rPr>
              <a:t>	+ Bảo trì</a:t>
            </a:r>
          </a:p>
          <a:p>
            <a:pPr algn="just"/>
            <a:r>
              <a:rPr lang="pt-BR" sz="2400" b="1">
                <a:solidFill>
                  <a:srgbClr val="003399"/>
                </a:solidFill>
                <a:latin typeface="Cambria" panose="02040503050406030204" pitchFamily="18" charset="0"/>
                <a:ea typeface="Calibri" panose="020F0502020204030204" pitchFamily="34" charset="0"/>
              </a:rPr>
              <a:t>	</a:t>
            </a:r>
            <a:r>
              <a:rPr lang="pt-BR" sz="2400" b="1" smtClean="0">
                <a:solidFill>
                  <a:srgbClr val="003399"/>
                </a:solidFill>
                <a:latin typeface="Cambria" panose="02040503050406030204" pitchFamily="18" charset="0"/>
                <a:ea typeface="Calibri" panose="020F0502020204030204" pitchFamily="34" charset="0"/>
              </a:rPr>
              <a:t>	+ Khuôn mẫu</a:t>
            </a:r>
          </a:p>
          <a:p>
            <a:pPr algn="just"/>
            <a:endParaRPr lang="pt-BR" sz="2400" b="1" smtClean="0">
              <a:solidFill>
                <a:srgbClr val="003399"/>
              </a:solidFill>
              <a:latin typeface="Cambria" panose="02040503050406030204" pitchFamily="18" charset="0"/>
              <a:ea typeface="Calibri" panose="020F0502020204030204" pitchFamily="34" charset="0"/>
            </a:endParaRPr>
          </a:p>
          <a:p>
            <a:pPr marL="342900" indent="-342900" algn="just">
              <a:buFontTx/>
              <a:buChar char="-"/>
            </a:pPr>
            <a:r>
              <a:rPr lang="pt-BR" sz="2400" b="1" smtClean="0">
                <a:solidFill>
                  <a:srgbClr val="003399"/>
                </a:solidFill>
                <a:latin typeface="Cambria" panose="02040503050406030204" pitchFamily="18" charset="0"/>
                <a:ea typeface="Calibri" panose="020F0502020204030204" pitchFamily="34" charset="0"/>
              </a:rPr>
              <a:t>Cơ sở vật chất: 11 xưởng thực hành với diện tích trên 2000m2</a:t>
            </a:r>
          </a:p>
          <a:p>
            <a:pPr algn="just"/>
            <a:endParaRPr lang="pt-BR" sz="2800" b="1">
              <a:solidFill>
                <a:srgbClr val="003399"/>
              </a:solidFill>
              <a:latin typeface="Cambria" panose="02040503050406030204" pitchFamily="18" charset="0"/>
              <a:ea typeface="Calibri" panose="020F0502020204030204" pitchFamily="34" charset="0"/>
            </a:endParaRPr>
          </a:p>
        </p:txBody>
      </p:sp>
    </p:spTree>
    <p:extLst>
      <p:ext uri="{BB962C8B-B14F-4D97-AF65-F5344CB8AC3E}">
        <p14:creationId xmlns:p14="http://schemas.microsoft.com/office/powerpoint/2010/main" val="24927007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2.1 Công tác giảng dạy</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093862" y="1519291"/>
            <a:ext cx="10363033" cy="4647426"/>
          </a:xfrm>
          <a:prstGeom prst="rect">
            <a:avLst/>
          </a:prstGeom>
        </p:spPr>
        <p:txBody>
          <a:bodyPr wrap="square">
            <a:spAutoFit/>
          </a:bodyPr>
          <a:lstStyle/>
          <a:p>
            <a:pPr algn="just"/>
            <a:r>
              <a:rPr lang="en-US" sz="2400" smtClean="0">
                <a:solidFill>
                  <a:srgbClr val="7B8937"/>
                </a:solidFill>
                <a:latin typeface="Cambria" panose="02040503050406030204" pitchFamily="18" charset="0"/>
                <a:ea typeface="Calibri" panose="020F0502020204030204" pitchFamily="34" charset="0"/>
              </a:rPr>
              <a:t>	</a:t>
            </a:r>
            <a:r>
              <a:rPr lang="en-US" sz="2400" smtClean="0">
                <a:solidFill>
                  <a:srgbClr val="7B8937"/>
                </a:solidFill>
                <a:latin typeface="Cambria" panose="02040503050406030204" pitchFamily="18" charset="0"/>
                <a:ea typeface="Calibri" panose="020F0502020204030204" pitchFamily="34" charset="0"/>
              </a:rPr>
              <a:t>                 </a:t>
            </a:r>
            <a:r>
              <a:rPr lang="en-US" sz="2800" b="1" i="1" smtClean="0">
                <a:solidFill>
                  <a:srgbClr val="003399"/>
                </a:solidFill>
                <a:latin typeface="Cambria" panose="02040503050406030204" pitchFamily="18" charset="0"/>
                <a:ea typeface="Calibri" panose="020F0502020204030204" pitchFamily="34" charset="0"/>
              </a:rPr>
              <a:t>Công </a:t>
            </a:r>
            <a:r>
              <a:rPr lang="en-US" sz="2800" b="1" i="1" dirty="0">
                <a:solidFill>
                  <a:srgbClr val="003399"/>
                </a:solidFill>
                <a:latin typeface="Cambria" panose="02040503050406030204" pitchFamily="18" charset="0"/>
                <a:ea typeface="Calibri" panose="020F0502020204030204" pitchFamily="34" charset="0"/>
              </a:rPr>
              <a:t>tác tổ chức </a:t>
            </a:r>
            <a:r>
              <a:rPr lang="en-US" sz="2800" b="1" i="1">
                <a:solidFill>
                  <a:srgbClr val="003399"/>
                </a:solidFill>
                <a:latin typeface="Cambria" panose="02040503050406030204" pitchFamily="18" charset="0"/>
                <a:ea typeface="Calibri" panose="020F0502020204030204" pitchFamily="34" charset="0"/>
              </a:rPr>
              <a:t>giảng </a:t>
            </a:r>
            <a:r>
              <a:rPr lang="en-US" sz="2800" b="1" i="1" smtClean="0">
                <a:solidFill>
                  <a:srgbClr val="003399"/>
                </a:solidFill>
                <a:latin typeface="Cambria" panose="02040503050406030204" pitchFamily="18" charset="0"/>
                <a:ea typeface="Calibri" panose="020F0502020204030204" pitchFamily="34" charset="0"/>
              </a:rPr>
              <a:t>dạy lý thuyết :</a:t>
            </a:r>
          </a:p>
          <a:p>
            <a:pPr algn="just"/>
            <a:r>
              <a:rPr lang="en-US" sz="2800" b="1" i="1" smtClean="0">
                <a:solidFill>
                  <a:srgbClr val="003399"/>
                </a:solidFill>
                <a:latin typeface="Cambria" panose="02040503050406030204" pitchFamily="18" charset="0"/>
                <a:ea typeface="Calibri" panose="020F0502020204030204" pitchFamily="34" charset="0"/>
              </a:rPr>
              <a:t> </a:t>
            </a:r>
          </a:p>
          <a:p>
            <a:pPr algn="just"/>
            <a:r>
              <a:rPr lang="en-US" sz="2400" smtClean="0">
                <a:solidFill>
                  <a:srgbClr val="003399"/>
                </a:solidFill>
                <a:latin typeface="Cambria" panose="02040503050406030204" pitchFamily="18" charset="0"/>
                <a:ea typeface="Calibri" panose="020F0502020204030204" pitchFamily="34" charset="0"/>
              </a:rPr>
              <a:t>+ </a:t>
            </a:r>
            <a:r>
              <a:rPr lang="en-US" sz="2400" smtClean="0">
                <a:solidFill>
                  <a:srgbClr val="003399"/>
                </a:solidFill>
                <a:latin typeface="Cambria" panose="02040503050406030204" pitchFamily="18" charset="0"/>
                <a:ea typeface="Calibri" panose="020F0502020204030204" pitchFamily="34" charset="0"/>
              </a:rPr>
              <a:t>Cần có </a:t>
            </a:r>
            <a:r>
              <a:rPr lang="en-US" sz="2400">
                <a:solidFill>
                  <a:srgbClr val="003399"/>
                </a:solidFill>
                <a:latin typeface="Cambria" panose="02040503050406030204" pitchFamily="18" charset="0"/>
                <a:ea typeface="Calibri" panose="020F0502020204030204" pitchFamily="34" charset="0"/>
              </a:rPr>
              <a:t>quy </a:t>
            </a:r>
            <a:r>
              <a:rPr lang="en-US" sz="2400" smtClean="0">
                <a:solidFill>
                  <a:srgbClr val="003399"/>
                </a:solidFill>
                <a:latin typeface="Cambria" panose="02040503050406030204" pitchFamily="18" charset="0"/>
                <a:ea typeface="Calibri" panose="020F0502020204030204" pitchFamily="34" charset="0"/>
              </a:rPr>
              <a:t>trình </a:t>
            </a:r>
          </a:p>
          <a:p>
            <a:pPr algn="just"/>
            <a:r>
              <a:rPr lang="en-US" sz="2400" smtClean="0">
                <a:solidFill>
                  <a:srgbClr val="003399"/>
                </a:solidFill>
                <a:latin typeface="Cambria" panose="02040503050406030204" pitchFamily="18" charset="0"/>
                <a:ea typeface="Calibri" panose="020F0502020204030204" pitchFamily="34" charset="0"/>
              </a:rPr>
              <a:t>+ </a:t>
            </a:r>
            <a:r>
              <a:rPr lang="en-US" sz="2400" smtClean="0">
                <a:solidFill>
                  <a:srgbClr val="003399"/>
                </a:solidFill>
                <a:latin typeface="Cambria" panose="02040503050406030204" pitchFamily="18" charset="0"/>
                <a:ea typeface="Calibri" panose="020F0502020204030204" pitchFamily="34" charset="0"/>
              </a:rPr>
              <a:t>Trách nhiệm </a:t>
            </a:r>
            <a:r>
              <a:rPr lang="en-US" sz="2400" dirty="0">
                <a:solidFill>
                  <a:srgbClr val="003399"/>
                </a:solidFill>
                <a:latin typeface="Cambria" panose="02040503050406030204" pitchFamily="18" charset="0"/>
                <a:ea typeface="Calibri" panose="020F0502020204030204" pitchFamily="34" charset="0"/>
              </a:rPr>
              <a:t>của bộ môn phụ trách các học </a:t>
            </a:r>
            <a:r>
              <a:rPr lang="en-US" sz="2400">
                <a:solidFill>
                  <a:srgbClr val="003399"/>
                </a:solidFill>
                <a:latin typeface="Cambria" panose="02040503050406030204" pitchFamily="18" charset="0"/>
                <a:ea typeface="Calibri" panose="020F0502020204030204" pitchFamily="34" charset="0"/>
              </a:rPr>
              <a:t>phần </a:t>
            </a:r>
            <a:endParaRPr lang="en-US" sz="2400" smtClean="0">
              <a:solidFill>
                <a:srgbClr val="003399"/>
              </a:solidFill>
              <a:latin typeface="Cambria" panose="02040503050406030204" pitchFamily="18" charset="0"/>
              <a:ea typeface="Calibri" panose="020F0502020204030204" pitchFamily="34" charset="0"/>
            </a:endParaRPr>
          </a:p>
          <a:p>
            <a:pPr algn="just"/>
            <a:r>
              <a:rPr lang="en-US" sz="2400" smtClean="0">
                <a:solidFill>
                  <a:srgbClr val="003399"/>
                </a:solidFill>
                <a:latin typeface="Cambria" panose="02040503050406030204" pitchFamily="18" charset="0"/>
                <a:ea typeface="Calibri" panose="020F0502020204030204" pitchFamily="34" charset="0"/>
              </a:rPr>
              <a:t>+ </a:t>
            </a:r>
            <a:r>
              <a:rPr lang="en-US" sz="2400" smtClean="0">
                <a:solidFill>
                  <a:srgbClr val="003399"/>
                </a:solidFill>
                <a:latin typeface="Cambria" panose="02040503050406030204" pitchFamily="18" charset="0"/>
                <a:ea typeface="Calibri" panose="020F0502020204030204" pitchFamily="34" charset="0"/>
              </a:rPr>
              <a:t>Thống nhất </a:t>
            </a:r>
            <a:r>
              <a:rPr lang="en-US" sz="2400" dirty="0">
                <a:solidFill>
                  <a:srgbClr val="003399"/>
                </a:solidFill>
                <a:latin typeface="Cambria" panose="02040503050406030204" pitchFamily="18" charset="0"/>
                <a:ea typeface="Calibri" panose="020F0502020204030204" pitchFamily="34" charset="0"/>
              </a:rPr>
              <a:t>và cập nhật nội dung </a:t>
            </a:r>
            <a:r>
              <a:rPr lang="en-US" sz="2400">
                <a:solidFill>
                  <a:srgbClr val="003399"/>
                </a:solidFill>
                <a:latin typeface="Cambria" panose="02040503050406030204" pitchFamily="18" charset="0"/>
                <a:ea typeface="Calibri" panose="020F0502020204030204" pitchFamily="34" charset="0"/>
              </a:rPr>
              <a:t>giảng </a:t>
            </a:r>
            <a:r>
              <a:rPr lang="en-US" sz="2400" smtClean="0">
                <a:solidFill>
                  <a:srgbClr val="003399"/>
                </a:solidFill>
                <a:latin typeface="Cambria" panose="02040503050406030204" pitchFamily="18" charset="0"/>
                <a:ea typeface="Calibri" panose="020F0502020204030204" pitchFamily="34" charset="0"/>
              </a:rPr>
              <a:t>dạy</a:t>
            </a:r>
          </a:p>
          <a:p>
            <a:pPr algn="just"/>
            <a:r>
              <a:rPr lang="en-US" sz="2400" smtClean="0">
                <a:solidFill>
                  <a:srgbClr val="003399"/>
                </a:solidFill>
                <a:latin typeface="Cambria" panose="02040503050406030204" pitchFamily="18" charset="0"/>
                <a:ea typeface="Calibri" panose="020F0502020204030204" pitchFamily="34" charset="0"/>
              </a:rPr>
              <a:t>+ </a:t>
            </a:r>
            <a:r>
              <a:rPr lang="en-US" sz="2400" smtClean="0">
                <a:solidFill>
                  <a:srgbClr val="003399"/>
                </a:solidFill>
                <a:latin typeface="Cambria" panose="02040503050406030204" pitchFamily="18" charset="0"/>
                <a:ea typeface="Calibri" panose="020F0502020204030204" pitchFamily="34" charset="0"/>
              </a:rPr>
              <a:t>Phương pháp </a:t>
            </a:r>
            <a:r>
              <a:rPr lang="en-US" sz="2400" dirty="0">
                <a:solidFill>
                  <a:srgbClr val="003399"/>
                </a:solidFill>
                <a:latin typeface="Cambria" panose="02040503050406030204" pitchFamily="18" charset="0"/>
                <a:ea typeface="Calibri" panose="020F0502020204030204" pitchFamily="34" charset="0"/>
              </a:rPr>
              <a:t>tiếp cận</a:t>
            </a:r>
            <a:r>
              <a:rPr lang="en-US" sz="2400">
                <a:solidFill>
                  <a:srgbClr val="003399"/>
                </a:solidFill>
                <a:latin typeface="Cambria" panose="02040503050406030204" pitchFamily="18" charset="0"/>
                <a:ea typeface="Calibri" panose="020F0502020204030204" pitchFamily="34" charset="0"/>
              </a:rPr>
              <a:t>, </a:t>
            </a:r>
            <a:endParaRPr lang="en-US" sz="2400" smtClean="0">
              <a:solidFill>
                <a:srgbClr val="003399"/>
              </a:solidFill>
              <a:latin typeface="Cambria" panose="02040503050406030204" pitchFamily="18" charset="0"/>
              <a:ea typeface="Calibri" panose="020F0502020204030204" pitchFamily="34" charset="0"/>
            </a:endParaRPr>
          </a:p>
          <a:p>
            <a:pPr algn="just"/>
            <a:r>
              <a:rPr lang="en-US" sz="2400" smtClean="0">
                <a:solidFill>
                  <a:srgbClr val="003399"/>
                </a:solidFill>
                <a:latin typeface="Cambria" panose="02040503050406030204" pitchFamily="18" charset="0"/>
                <a:ea typeface="Calibri" panose="020F0502020204030204" pitchFamily="34" charset="0"/>
              </a:rPr>
              <a:t>+ </a:t>
            </a:r>
            <a:r>
              <a:rPr lang="en-US" sz="2400" smtClean="0">
                <a:solidFill>
                  <a:srgbClr val="003399"/>
                </a:solidFill>
                <a:latin typeface="Cambria" panose="02040503050406030204" pitchFamily="18" charset="0"/>
                <a:ea typeface="Calibri" panose="020F0502020204030204" pitchFamily="34" charset="0"/>
              </a:rPr>
              <a:t>Phương pháp </a:t>
            </a:r>
            <a:r>
              <a:rPr lang="en-US" sz="2400" dirty="0">
                <a:solidFill>
                  <a:srgbClr val="003399"/>
                </a:solidFill>
                <a:latin typeface="Cambria" panose="02040503050406030204" pitchFamily="18" charset="0"/>
                <a:ea typeface="Calibri" panose="020F0502020204030204" pitchFamily="34" charset="0"/>
              </a:rPr>
              <a:t>đánh giá </a:t>
            </a:r>
            <a:r>
              <a:rPr lang="en-US" sz="2400">
                <a:solidFill>
                  <a:srgbClr val="003399"/>
                </a:solidFill>
                <a:latin typeface="Cambria" panose="02040503050406030204" pitchFamily="18" charset="0"/>
                <a:ea typeface="Calibri" panose="020F0502020204030204" pitchFamily="34" charset="0"/>
              </a:rPr>
              <a:t>học </a:t>
            </a:r>
            <a:r>
              <a:rPr lang="en-US" sz="2400" smtClean="0">
                <a:solidFill>
                  <a:srgbClr val="003399"/>
                </a:solidFill>
                <a:latin typeface="Cambria" panose="02040503050406030204" pitchFamily="18" charset="0"/>
                <a:ea typeface="Calibri" panose="020F0502020204030204" pitchFamily="34" charset="0"/>
              </a:rPr>
              <a:t>tập</a:t>
            </a:r>
          </a:p>
          <a:p>
            <a:pPr algn="just"/>
            <a:endParaRPr lang="en-US" sz="2400" smtClean="0">
              <a:solidFill>
                <a:srgbClr val="003399"/>
              </a:solidFill>
              <a:latin typeface="Cambria" panose="02040503050406030204" pitchFamily="18" charset="0"/>
              <a:ea typeface="Calibri" panose="020F0502020204030204" pitchFamily="34" charset="0"/>
            </a:endParaRPr>
          </a:p>
          <a:p>
            <a:pPr marL="342900" indent="-342900" algn="just">
              <a:buFont typeface="Arial" panose="020B0604020202020204" pitchFamily="34" charset="0"/>
              <a:buChar char="•"/>
            </a:pPr>
            <a:r>
              <a:rPr lang="en-US" sz="2400" smtClean="0">
                <a:solidFill>
                  <a:srgbClr val="CC6600"/>
                </a:solidFill>
                <a:latin typeface="Cambria" panose="02040503050406030204" pitchFamily="18" charset="0"/>
                <a:ea typeface="Calibri" panose="020F0502020204030204" pitchFamily="34" charset="0"/>
              </a:rPr>
              <a:t>Mỗi </a:t>
            </a:r>
            <a:r>
              <a:rPr lang="en-US" sz="2400" dirty="0">
                <a:solidFill>
                  <a:srgbClr val="CC6600"/>
                </a:solidFill>
                <a:latin typeface="Cambria" panose="02040503050406030204" pitchFamily="18" charset="0"/>
                <a:ea typeface="Calibri" panose="020F0502020204030204" pitchFamily="34" charset="0"/>
              </a:rPr>
              <a:t>học kỳ bộ môn cần tổ chức sinh hoạt </a:t>
            </a:r>
            <a:r>
              <a:rPr lang="en-US" sz="2400">
                <a:solidFill>
                  <a:srgbClr val="CC6600"/>
                </a:solidFill>
                <a:latin typeface="Cambria" panose="02040503050406030204" pitchFamily="18" charset="0"/>
                <a:ea typeface="Calibri" panose="020F0502020204030204" pitchFamily="34" charset="0"/>
              </a:rPr>
              <a:t>chuyên </a:t>
            </a:r>
            <a:r>
              <a:rPr lang="en-US" sz="2400" smtClean="0">
                <a:solidFill>
                  <a:srgbClr val="CC6600"/>
                </a:solidFill>
                <a:latin typeface="Cambria" panose="02040503050406030204" pitchFamily="18" charset="0"/>
                <a:ea typeface="Calibri" panose="020F0502020204030204" pitchFamily="34" charset="0"/>
              </a:rPr>
              <a:t>môn </a:t>
            </a:r>
            <a:r>
              <a:rPr lang="en-US" sz="2400" dirty="0">
                <a:solidFill>
                  <a:srgbClr val="CC6600"/>
                </a:solidFill>
                <a:latin typeface="Cambria" panose="02040503050406030204" pitchFamily="18" charset="0"/>
                <a:ea typeface="Calibri" panose="020F0502020204030204" pitchFamily="34" charset="0"/>
              </a:rPr>
              <a:t>để thống nhất các nội dung trên, làm cơ sở để thực hiện</a:t>
            </a:r>
            <a:r>
              <a:rPr lang="en-US" sz="2400">
                <a:solidFill>
                  <a:srgbClr val="CC6600"/>
                </a:solidFill>
                <a:latin typeface="Cambria" panose="02040503050406030204" pitchFamily="18" charset="0"/>
                <a:ea typeface="Calibri" panose="020F0502020204030204" pitchFamily="34" charset="0"/>
              </a:rPr>
              <a:t>. </a:t>
            </a:r>
            <a:endParaRPr lang="en-US" sz="2400" smtClean="0">
              <a:solidFill>
                <a:srgbClr val="CC6600"/>
              </a:solidFill>
              <a:latin typeface="Cambria" panose="02040503050406030204" pitchFamily="18" charset="0"/>
              <a:ea typeface="Calibri" panose="020F0502020204030204" pitchFamily="34" charset="0"/>
            </a:endParaRPr>
          </a:p>
          <a:p>
            <a:pPr marL="342900" indent="-342900" algn="just">
              <a:buFont typeface="Arial" panose="020B0604020202020204" pitchFamily="34" charset="0"/>
              <a:buChar char="•"/>
            </a:pPr>
            <a:r>
              <a:rPr lang="en-US" sz="2400" smtClean="0">
                <a:solidFill>
                  <a:srgbClr val="CC6600"/>
                </a:solidFill>
                <a:latin typeface="Cambria" panose="02040503050406030204" pitchFamily="18" charset="0"/>
                <a:ea typeface="Calibri" panose="020F0502020204030204" pitchFamily="34" charset="0"/>
              </a:rPr>
              <a:t>Kết </a:t>
            </a:r>
            <a:r>
              <a:rPr lang="en-US" sz="2400" dirty="0">
                <a:solidFill>
                  <a:srgbClr val="CC6600"/>
                </a:solidFill>
                <a:latin typeface="Cambria" panose="02040503050406030204" pitchFamily="18" charset="0"/>
                <a:ea typeface="Calibri" panose="020F0502020204030204" pitchFamily="34" charset="0"/>
              </a:rPr>
              <a:t>luận chuyên môn cho từng học phần cần phải được lưu làm minh chứng.</a:t>
            </a:r>
            <a:r>
              <a:rPr lang="en-US" sz="2400" dirty="0">
                <a:solidFill>
                  <a:srgbClr val="7B8937"/>
                </a:solidFill>
                <a:latin typeface="Cambria" panose="02040503050406030204" pitchFamily="18" charset="0"/>
                <a:ea typeface="Calibri" panose="020F0502020204030204" pitchFamily="34" charset="0"/>
              </a:rPr>
              <a:t>	</a:t>
            </a:r>
            <a:endParaRPr lang="en-US" sz="2400" dirty="0">
              <a:solidFill>
                <a:srgbClr val="7B8937"/>
              </a:solidFill>
              <a:latin typeface="Cambria" panose="02040503050406030204" pitchFamily="18" charset="0"/>
            </a:endParaRPr>
          </a:p>
        </p:txBody>
      </p:sp>
    </p:spTree>
    <p:extLst>
      <p:ext uri="{BB962C8B-B14F-4D97-AF65-F5344CB8AC3E}">
        <p14:creationId xmlns:p14="http://schemas.microsoft.com/office/powerpoint/2010/main" val="14195824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2.1 Công tác giảng dạy</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271562" y="1610336"/>
            <a:ext cx="10421471" cy="4227696"/>
          </a:xfrm>
          <a:prstGeom prst="rect">
            <a:avLst/>
          </a:prstGeom>
        </p:spPr>
        <p:txBody>
          <a:bodyPr wrap="square">
            <a:spAutoFit/>
          </a:bodyPr>
          <a:lstStyle/>
          <a:p>
            <a:pPr indent="457200" algn="just">
              <a:lnSpc>
                <a:spcPct val="107000"/>
              </a:lnSpc>
              <a:spcAft>
                <a:spcPts val="800"/>
              </a:spcAft>
            </a:pPr>
            <a:r>
              <a:rPr lang="en-US" sz="2400"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2800" b="1" i="1"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Công </a:t>
            </a:r>
            <a:r>
              <a:rPr lang="en-US" sz="2800" b="1" i="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tác tổ chức giảng dạy thực hành</a:t>
            </a:r>
            <a:r>
              <a:rPr lang="en-US" sz="2800" b="1" i="1">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 </a:t>
            </a:r>
            <a:endParaRPr lang="en-US" sz="2800" b="1" i="1"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2400"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Cần có </a:t>
            </a:r>
            <a:r>
              <a:rPr lang="en-US" sz="240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quy </a:t>
            </a:r>
            <a:r>
              <a:rPr lang="en-US" sz="2400"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trình</a:t>
            </a:r>
          </a:p>
          <a:p>
            <a:pPr indent="457200" algn="just">
              <a:lnSpc>
                <a:spcPct val="107000"/>
              </a:lnSpc>
              <a:spcAft>
                <a:spcPts val="800"/>
              </a:spcAft>
            </a:pPr>
            <a:r>
              <a:rPr lang="en-US" sz="2400"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2400"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Quy định trách </a:t>
            </a:r>
            <a:r>
              <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nhiệm của từng đối tượng tham </a:t>
            </a:r>
            <a:r>
              <a:rPr lang="en-US" sz="240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gia </a:t>
            </a:r>
            <a:r>
              <a:rPr lang="en-US" sz="2400"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giảng dạy.</a:t>
            </a:r>
            <a:endParaRPr lang="en-US" sz="2400" dirty="0" smtClean="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smtClean="0">
                <a:solidFill>
                  <a:srgbClr val="CC6600"/>
                </a:solidFill>
                <a:latin typeface="Cambria" panose="02040503050406030204" pitchFamily="18" charset="0"/>
                <a:ea typeface="Calibri" panose="020F0502020204030204" pitchFamily="34" charset="0"/>
                <a:cs typeface="Times New Roman" panose="02020603050405020304" pitchFamily="18" charset="0"/>
              </a:rPr>
              <a:t>+ Nội </a:t>
            </a:r>
            <a:r>
              <a:rPr lang="en-US" sz="2400" dirty="0">
                <a:solidFill>
                  <a:srgbClr val="CC6600"/>
                </a:solidFill>
                <a:latin typeface="Cambria" panose="02040503050406030204" pitchFamily="18" charset="0"/>
                <a:ea typeface="Calibri" panose="020F0502020204030204" pitchFamily="34" charset="0"/>
                <a:cs typeface="Times New Roman" panose="02020603050405020304" pitchFamily="18" charset="0"/>
              </a:rPr>
              <a:t>dung các bài thực hành cần được cập nhật </a:t>
            </a:r>
            <a:r>
              <a:rPr lang="en-US" sz="2400">
                <a:solidFill>
                  <a:srgbClr val="CC6600"/>
                </a:solidFill>
                <a:latin typeface="Cambria" panose="02040503050406030204" pitchFamily="18" charset="0"/>
                <a:ea typeface="Calibri" panose="020F0502020204030204" pitchFamily="34" charset="0"/>
                <a:cs typeface="Times New Roman" panose="02020603050405020304" pitchFamily="18" charset="0"/>
              </a:rPr>
              <a:t>đảm </a:t>
            </a:r>
            <a:r>
              <a:rPr lang="en-US" sz="2400" smtClean="0">
                <a:solidFill>
                  <a:srgbClr val="CC6600"/>
                </a:solidFill>
                <a:latin typeface="Cambria" panose="02040503050406030204" pitchFamily="18" charset="0"/>
                <a:ea typeface="Calibri" panose="020F0502020204030204" pitchFamily="34" charset="0"/>
                <a:cs typeface="Times New Roman" panose="02020603050405020304" pitchFamily="18" charset="0"/>
              </a:rPr>
              <a:t>bảo kiến thức, </a:t>
            </a:r>
            <a:r>
              <a:rPr lang="en-US" sz="2400" dirty="0">
                <a:solidFill>
                  <a:srgbClr val="CC6600"/>
                </a:solidFill>
                <a:latin typeface="Cambria" panose="02040503050406030204" pitchFamily="18" charset="0"/>
                <a:ea typeface="Calibri" panose="020F0502020204030204" pitchFamily="34" charset="0"/>
                <a:cs typeface="Times New Roman" panose="02020603050405020304" pitchFamily="18" charset="0"/>
              </a:rPr>
              <a:t>kỹ năng cho người học và phù hợp với trang thiết bị </a:t>
            </a:r>
            <a:r>
              <a:rPr lang="en-US" sz="2400">
                <a:solidFill>
                  <a:srgbClr val="CC6600"/>
                </a:solidFill>
                <a:latin typeface="Cambria" panose="02040503050406030204" pitchFamily="18" charset="0"/>
                <a:ea typeface="Calibri" panose="020F0502020204030204" pitchFamily="34" charset="0"/>
                <a:cs typeface="Times New Roman" panose="02020603050405020304" pitchFamily="18" charset="0"/>
              </a:rPr>
              <a:t>hiện </a:t>
            </a:r>
            <a:r>
              <a:rPr lang="en-US" sz="2400" smtClean="0">
                <a:solidFill>
                  <a:srgbClr val="CC6600"/>
                </a:solidFill>
                <a:latin typeface="Cambria" panose="02040503050406030204" pitchFamily="18" charset="0"/>
                <a:ea typeface="Calibri" panose="020F0502020204030204" pitchFamily="34" charset="0"/>
                <a:cs typeface="Times New Roman" panose="02020603050405020304" pitchFamily="18" charset="0"/>
              </a:rPr>
              <a:t>có. </a:t>
            </a:r>
          </a:p>
          <a:p>
            <a:pPr indent="457200" algn="just">
              <a:lnSpc>
                <a:spcPct val="107000"/>
              </a:lnSpc>
              <a:spcAft>
                <a:spcPts val="800"/>
              </a:spcAft>
            </a:pPr>
            <a:r>
              <a:rPr lang="en-US" sz="2400" smtClean="0">
                <a:solidFill>
                  <a:srgbClr val="CC6600"/>
                </a:solidFill>
                <a:latin typeface="Cambria" panose="02040503050406030204" pitchFamily="18" charset="0"/>
                <a:ea typeface="Calibri" panose="020F0502020204030204" pitchFamily="34" charset="0"/>
                <a:cs typeface="Times New Roman" panose="02020603050405020304" pitchFamily="18" charset="0"/>
              </a:rPr>
              <a:t>+ </a:t>
            </a:r>
            <a:r>
              <a:rPr lang="en-US" sz="2400" smtClean="0">
                <a:solidFill>
                  <a:srgbClr val="002060"/>
                </a:solidFill>
                <a:latin typeface="Cambria" panose="02040503050406030204" pitchFamily="18" charset="0"/>
                <a:ea typeface="Calibri" panose="020F0502020204030204" pitchFamily="34" charset="0"/>
                <a:cs typeface="Times New Roman" panose="02020603050405020304" pitchFamily="18" charset="0"/>
              </a:rPr>
              <a:t>Hướng </a:t>
            </a:r>
            <a:r>
              <a:rPr lang="en-US" sz="2400" dirty="0">
                <a:solidFill>
                  <a:srgbClr val="002060"/>
                </a:solidFill>
                <a:latin typeface="Cambria" panose="02040503050406030204" pitchFamily="18" charset="0"/>
                <a:ea typeface="Calibri" panose="020F0502020204030204" pitchFamily="34" charset="0"/>
                <a:cs typeface="Times New Roman" panose="02020603050405020304" pitchFamily="18" charset="0"/>
              </a:rPr>
              <a:t>dẫn thực hành, các văn bản quy định, ban hành cần phải được lưu trữ làm minh chứng</a:t>
            </a:r>
            <a:r>
              <a:rPr lang="en-US" sz="2400">
                <a:solidFill>
                  <a:srgbClr val="002060"/>
                </a:solidFill>
                <a:latin typeface="Cambria" panose="02040503050406030204" pitchFamily="18" charset="0"/>
                <a:ea typeface="Calibri" panose="020F0502020204030204" pitchFamily="34" charset="0"/>
                <a:cs typeface="Times New Roman" panose="02020603050405020304" pitchFamily="18" charset="0"/>
              </a:rPr>
              <a:t>. </a:t>
            </a:r>
            <a:endParaRPr lang="en-US" sz="2400" smtClean="0">
              <a:solidFill>
                <a:srgbClr val="002060"/>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smtClean="0">
                <a:solidFill>
                  <a:srgbClr val="002060"/>
                </a:solidFill>
                <a:latin typeface="Cambria" panose="02040503050406030204" pitchFamily="18" charset="0"/>
                <a:ea typeface="Calibri" panose="020F0502020204030204" pitchFamily="34" charset="0"/>
                <a:cs typeface="Times New Roman" panose="02020603050405020304" pitchFamily="18" charset="0"/>
              </a:rPr>
              <a:t>+ </a:t>
            </a:r>
            <a:r>
              <a:rPr lang="en-US" sz="2400" smtClean="0">
                <a:solidFill>
                  <a:srgbClr val="002060"/>
                </a:solidFill>
                <a:latin typeface="Cambria" panose="02040503050406030204" pitchFamily="18" charset="0"/>
                <a:ea typeface="Calibri" panose="020F0502020204030204" pitchFamily="34" charset="0"/>
                <a:cs typeface="Times New Roman" panose="02020603050405020304" pitchFamily="18" charset="0"/>
              </a:rPr>
              <a:t>Việc </a:t>
            </a:r>
            <a:r>
              <a:rPr lang="en-US" sz="2400" dirty="0">
                <a:solidFill>
                  <a:srgbClr val="002060"/>
                </a:solidFill>
                <a:latin typeface="Cambria" panose="02040503050406030204" pitchFamily="18" charset="0"/>
                <a:ea typeface="Calibri" panose="020F0502020204030204" pitchFamily="34" charset="0"/>
                <a:cs typeface="Times New Roman" panose="02020603050405020304" pitchFamily="18" charset="0"/>
              </a:rPr>
              <a:t>đánh giá thực hành phải được thực hiện tại hiện trường, tập trung vào kỹ năng yêu cầu, đáp ứng được các chuẩn </a:t>
            </a:r>
            <a:r>
              <a:rPr lang="en-US" sz="2400">
                <a:solidFill>
                  <a:srgbClr val="002060"/>
                </a:solidFill>
                <a:latin typeface="Cambria" panose="02040503050406030204" pitchFamily="18" charset="0"/>
                <a:ea typeface="Calibri" panose="020F0502020204030204" pitchFamily="34" charset="0"/>
                <a:cs typeface="Times New Roman" panose="02020603050405020304" pitchFamily="18" charset="0"/>
              </a:rPr>
              <a:t>đầu </a:t>
            </a:r>
            <a:r>
              <a:rPr lang="en-US" sz="2400" smtClean="0">
                <a:solidFill>
                  <a:srgbClr val="002060"/>
                </a:solidFill>
                <a:latin typeface="Cambria" panose="02040503050406030204" pitchFamily="18" charset="0"/>
                <a:ea typeface="Calibri" panose="020F0502020204030204" pitchFamily="34" charset="0"/>
                <a:cs typeface="Times New Roman" panose="02020603050405020304" pitchFamily="18" charset="0"/>
              </a:rPr>
              <a:t>ra.</a:t>
            </a:r>
            <a:endParaRPr lang="en-US" sz="2400" dirty="0">
              <a:solidFill>
                <a:srgbClr val="002060"/>
              </a:solidFill>
              <a:effectLst/>
              <a:latin typeface="Cambria" panose="0204050305040603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947732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3342" y="1409282"/>
            <a:ext cx="10860740" cy="2375971"/>
          </a:xfrm>
          <a:prstGeom prst="rect">
            <a:avLst/>
          </a:prstGeom>
        </p:spPr>
        <p:txBody>
          <a:bodyPr wrap="square">
            <a:spAutoFit/>
          </a:bodyPr>
          <a:lstStyle/>
          <a:p>
            <a:pPr indent="457200" algn="just">
              <a:lnSpc>
                <a:spcPct val="107000"/>
              </a:lnSpc>
              <a:spcAft>
                <a:spcPts val="800"/>
              </a:spcAft>
            </a:pPr>
            <a:r>
              <a:rPr lang="en-US" sz="2400" b="1" i="1" smtClean="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                   Tổ </a:t>
            </a:r>
            <a:r>
              <a:rPr lang="en-US" sz="2400" b="1" i="1" dirty="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chức sinh hoạt chuyên môn ở các bộ môn</a:t>
            </a:r>
            <a:r>
              <a:rPr lang="en-US" sz="2400" b="1" i="1">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 </a:t>
            </a:r>
            <a:endParaRPr lang="en-US" sz="2400" b="1" i="1" smtClean="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smtClean="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 Nâng cao </a:t>
            </a:r>
            <a:r>
              <a:rPr lang="en-US" sz="2400" dirty="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chất lượng sinh hoạt chuyên môn</a:t>
            </a:r>
            <a:r>
              <a:rPr lang="en-US" sz="240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 </a:t>
            </a:r>
            <a:endParaRPr lang="en-US" sz="2400" smtClean="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smtClean="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 Thống nhất </a:t>
            </a:r>
            <a:r>
              <a:rPr lang="en-US" sz="2400" dirty="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nội dung, phương pháp giảng dạy, đánh giá các học phần, các kỹ năng </a:t>
            </a:r>
            <a:r>
              <a:rPr lang="en-US" sz="240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yêu </a:t>
            </a:r>
            <a:r>
              <a:rPr lang="en-US" sz="2400" smtClean="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cầu</a:t>
            </a:r>
            <a:r>
              <a:rPr lang="en-US" sz="240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a:t>
            </a:r>
            <a:r>
              <a:rPr lang="en-US" sz="2400" smtClean="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 </a:t>
            </a:r>
          </a:p>
          <a:p>
            <a:pPr indent="457200" algn="just">
              <a:lnSpc>
                <a:spcPct val="107000"/>
              </a:lnSpc>
              <a:spcAft>
                <a:spcPts val="800"/>
              </a:spcAft>
            </a:pPr>
            <a:r>
              <a:rPr lang="en-US" sz="2400" smtClean="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2400" smtClean="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Định hướng </a:t>
            </a:r>
            <a:r>
              <a:rPr lang="en-US" sz="2400" dirty="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phát triển chuyên môn, công tác nghiên cứu khoa </a:t>
            </a:r>
            <a:r>
              <a:rPr lang="en-US" sz="240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học</a:t>
            </a:r>
            <a:r>
              <a:rPr lang="en-US" sz="2400" smtClean="0">
                <a:solidFill>
                  <a:schemeClr val="accent2">
                    <a:lumMod val="50000"/>
                  </a:schemeClr>
                </a:solidFill>
                <a:latin typeface="Cambria" panose="02040503050406030204" pitchFamily="18" charset="0"/>
                <a:ea typeface="Calibri" panose="020F0502020204030204" pitchFamily="34" charset="0"/>
                <a:cs typeface="Times New Roman" panose="02020603050405020304" pitchFamily="18" charset="0"/>
              </a:rPr>
              <a:t>,</a:t>
            </a:r>
          </a:p>
        </p:txBody>
      </p:sp>
      <p:sp>
        <p:nvSpPr>
          <p:cNvPr id="3" name="Rectangle 2"/>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2.1 Công tác giảng dạy</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09383" y="3855727"/>
            <a:ext cx="11008658" cy="2308324"/>
          </a:xfrm>
          <a:prstGeom prst="rect">
            <a:avLst/>
          </a:prstGeom>
        </p:spPr>
        <p:txBody>
          <a:bodyPr wrap="square">
            <a:spAutoFit/>
          </a:bodyPr>
          <a:lstStyle/>
          <a:p>
            <a:r>
              <a:rPr lang="en-US" sz="2400" dirty="0" smtClean="0">
                <a:solidFill>
                  <a:srgbClr val="C00000"/>
                </a:solidFill>
                <a:latin typeface="Cambria" panose="02040503050406030204" pitchFamily="18" charset="0"/>
                <a:ea typeface="Calibri" panose="020F0502020204030204" pitchFamily="34" charset="0"/>
              </a:rPr>
              <a:t>	Đổi </a:t>
            </a:r>
            <a:r>
              <a:rPr lang="en-US" sz="2400" dirty="0">
                <a:solidFill>
                  <a:srgbClr val="C00000"/>
                </a:solidFill>
                <a:latin typeface="Cambria" panose="02040503050406030204" pitchFamily="18" charset="0"/>
                <a:ea typeface="Calibri" panose="020F0502020204030204" pitchFamily="34" charset="0"/>
              </a:rPr>
              <a:t>mới mạnh mẽ nội dung chương trình và phương pháp dạy học theo hướng hội nhập quốc tế</a:t>
            </a:r>
            <a:r>
              <a:rPr lang="en-US" sz="2400">
                <a:solidFill>
                  <a:srgbClr val="C00000"/>
                </a:solidFill>
                <a:latin typeface="Cambria" panose="02040503050406030204" pitchFamily="18" charset="0"/>
                <a:ea typeface="Calibri" panose="020F0502020204030204" pitchFamily="34" charset="0"/>
              </a:rPr>
              <a:t>. </a:t>
            </a:r>
            <a:endParaRPr lang="en-US" sz="2400" smtClean="0">
              <a:solidFill>
                <a:srgbClr val="C00000"/>
              </a:solidFill>
              <a:latin typeface="Cambria" panose="02040503050406030204" pitchFamily="18" charset="0"/>
              <a:ea typeface="Calibri" panose="020F0502020204030204" pitchFamily="34" charset="0"/>
            </a:endParaRPr>
          </a:p>
          <a:p>
            <a:r>
              <a:rPr lang="en-US" sz="2400" smtClean="0">
                <a:solidFill>
                  <a:srgbClr val="C00000"/>
                </a:solidFill>
                <a:latin typeface="Cambria" panose="02040503050406030204" pitchFamily="18" charset="0"/>
                <a:ea typeface="Calibri" panose="020F0502020204030204" pitchFamily="34" charset="0"/>
              </a:rPr>
              <a:t>+ </a:t>
            </a:r>
            <a:r>
              <a:rPr lang="en-US" sz="2400" smtClean="0">
                <a:solidFill>
                  <a:srgbClr val="C00000"/>
                </a:solidFill>
                <a:latin typeface="Cambria" panose="02040503050406030204" pitchFamily="18" charset="0"/>
                <a:ea typeface="Calibri" panose="020F0502020204030204" pitchFamily="34" charset="0"/>
              </a:rPr>
              <a:t>Chương trình, </a:t>
            </a:r>
            <a:r>
              <a:rPr lang="en-US" sz="2400">
                <a:solidFill>
                  <a:srgbClr val="C00000"/>
                </a:solidFill>
                <a:latin typeface="Cambria" panose="02040503050406030204" pitchFamily="18" charset="0"/>
                <a:ea typeface="Calibri" panose="020F0502020204030204" pitchFamily="34" charset="0"/>
              </a:rPr>
              <a:t>giáo </a:t>
            </a:r>
            <a:r>
              <a:rPr lang="en-US" sz="2400" smtClean="0">
                <a:solidFill>
                  <a:srgbClr val="C00000"/>
                </a:solidFill>
                <a:latin typeface="Cambria" panose="02040503050406030204" pitchFamily="18" charset="0"/>
                <a:ea typeface="Calibri" panose="020F0502020204030204" pitchFamily="34" charset="0"/>
              </a:rPr>
              <a:t>trình cần xây </a:t>
            </a:r>
            <a:r>
              <a:rPr lang="en-US" sz="2400" dirty="0">
                <a:solidFill>
                  <a:srgbClr val="C00000"/>
                </a:solidFill>
                <a:latin typeface="Cambria" panose="02040503050406030204" pitchFamily="18" charset="0"/>
                <a:ea typeface="Calibri" panose="020F0502020204030204" pitchFamily="34" charset="0"/>
              </a:rPr>
              <a:t>dựng và triển khai theo </a:t>
            </a:r>
            <a:r>
              <a:rPr lang="en-US" sz="2400">
                <a:solidFill>
                  <a:srgbClr val="C00000"/>
                </a:solidFill>
                <a:latin typeface="Cambria" panose="02040503050406030204" pitchFamily="18" charset="0"/>
                <a:ea typeface="Calibri" panose="020F0502020204030204" pitchFamily="34" charset="0"/>
              </a:rPr>
              <a:t>hướng </a:t>
            </a:r>
            <a:r>
              <a:rPr lang="en-US" sz="2400" smtClean="0">
                <a:solidFill>
                  <a:srgbClr val="C00000"/>
                </a:solidFill>
                <a:latin typeface="Cambria" panose="02040503050406030204" pitchFamily="18" charset="0"/>
                <a:ea typeface="Calibri" panose="020F0502020204030204" pitchFamily="34" charset="0"/>
              </a:rPr>
              <a:t>mở</a:t>
            </a:r>
            <a:r>
              <a:rPr lang="en-US" sz="2400">
                <a:solidFill>
                  <a:srgbClr val="C00000"/>
                </a:solidFill>
                <a:latin typeface="Cambria" panose="02040503050406030204" pitchFamily="18" charset="0"/>
                <a:ea typeface="Calibri" panose="020F0502020204030204" pitchFamily="34" charset="0"/>
              </a:rPr>
              <a:t>.</a:t>
            </a:r>
            <a:endParaRPr lang="en-US" sz="2400" smtClean="0">
              <a:solidFill>
                <a:srgbClr val="C00000"/>
              </a:solidFill>
              <a:latin typeface="Cambria" panose="02040503050406030204" pitchFamily="18" charset="0"/>
              <a:ea typeface="Calibri" panose="020F0502020204030204" pitchFamily="34" charset="0"/>
            </a:endParaRPr>
          </a:p>
          <a:p>
            <a:r>
              <a:rPr lang="en-US" sz="2400" smtClean="0">
                <a:solidFill>
                  <a:srgbClr val="C00000"/>
                </a:solidFill>
                <a:latin typeface="Cambria" panose="02040503050406030204" pitchFamily="18" charset="0"/>
                <a:ea typeface="Calibri" panose="020F0502020204030204" pitchFamily="34" charset="0"/>
              </a:rPr>
              <a:t>+ </a:t>
            </a:r>
            <a:r>
              <a:rPr lang="en-US" sz="2400" smtClean="0">
                <a:solidFill>
                  <a:srgbClr val="C00000"/>
                </a:solidFill>
                <a:latin typeface="Cambria" panose="02040503050406030204" pitchFamily="18" charset="0"/>
                <a:ea typeface="Calibri" panose="020F0502020204030204" pitchFamily="34" charset="0"/>
              </a:rPr>
              <a:t>Nội dung </a:t>
            </a:r>
            <a:r>
              <a:rPr lang="en-US" sz="2400" dirty="0">
                <a:solidFill>
                  <a:srgbClr val="C00000"/>
                </a:solidFill>
                <a:latin typeface="Cambria" panose="02040503050406030204" pitchFamily="18" charset="0"/>
                <a:ea typeface="Calibri" panose="020F0502020204030204" pitchFamily="34" charset="0"/>
              </a:rPr>
              <a:t>giảng dạy phải gắn chặt và phù hợp với yêu cầu thực tiễn của ngành </a:t>
            </a:r>
            <a:r>
              <a:rPr lang="en-US" sz="2400" dirty="0" smtClean="0">
                <a:solidFill>
                  <a:srgbClr val="C00000"/>
                </a:solidFill>
                <a:latin typeface="Cambria" panose="02040503050406030204" pitchFamily="18" charset="0"/>
                <a:ea typeface="Calibri" panose="020F0502020204030204" pitchFamily="34" charset="0"/>
              </a:rPr>
              <a:t>nghề</a:t>
            </a:r>
            <a:r>
              <a:rPr lang="en-US" sz="2400" smtClean="0">
                <a:solidFill>
                  <a:srgbClr val="C00000"/>
                </a:solidFill>
                <a:latin typeface="Cambria" panose="02040503050406030204" pitchFamily="18" charset="0"/>
                <a:ea typeface="Calibri" panose="020F0502020204030204" pitchFamily="34" charset="0"/>
              </a:rPr>
              <a:t>. </a:t>
            </a:r>
            <a:endParaRPr lang="en-US" sz="2400" smtClean="0">
              <a:solidFill>
                <a:srgbClr val="C00000"/>
              </a:solidFill>
              <a:latin typeface="Cambria" panose="02040503050406030204" pitchFamily="18" charset="0"/>
              <a:ea typeface="Calibri" panose="020F0502020204030204" pitchFamily="34" charset="0"/>
            </a:endParaRPr>
          </a:p>
          <a:p>
            <a:r>
              <a:rPr lang="en-US" sz="2400" smtClean="0">
                <a:solidFill>
                  <a:srgbClr val="C00000"/>
                </a:solidFill>
                <a:latin typeface="Cambria" panose="02040503050406030204" pitchFamily="18" charset="0"/>
                <a:ea typeface="Calibri" panose="020F0502020204030204" pitchFamily="34" charset="0"/>
              </a:rPr>
              <a:t>+ </a:t>
            </a:r>
            <a:r>
              <a:rPr lang="en-US" sz="2400" smtClean="0">
                <a:solidFill>
                  <a:srgbClr val="C00000"/>
                </a:solidFill>
                <a:latin typeface="Cambria" panose="02040503050406030204" pitchFamily="18" charset="0"/>
                <a:ea typeface="Calibri" panose="020F0502020204030204" pitchFamily="34" charset="0"/>
              </a:rPr>
              <a:t>Phương pháp </a:t>
            </a:r>
            <a:r>
              <a:rPr lang="en-US" sz="2400">
                <a:solidFill>
                  <a:srgbClr val="C00000"/>
                </a:solidFill>
                <a:latin typeface="Cambria" panose="02040503050406030204" pitchFamily="18" charset="0"/>
                <a:ea typeface="Calibri" panose="020F0502020204030204" pitchFamily="34" charset="0"/>
              </a:rPr>
              <a:t>dạy </a:t>
            </a:r>
            <a:r>
              <a:rPr lang="en-US" sz="2400" smtClean="0">
                <a:solidFill>
                  <a:srgbClr val="C00000"/>
                </a:solidFill>
                <a:latin typeface="Cambria" panose="02040503050406030204" pitchFamily="18" charset="0"/>
                <a:ea typeface="Calibri" panose="020F0502020204030204" pitchFamily="34" charset="0"/>
              </a:rPr>
              <a:t>học phải linh hoạt.</a:t>
            </a:r>
            <a:endParaRPr lang="en-US" sz="2400" dirty="0">
              <a:solidFill>
                <a:srgbClr val="C00000"/>
              </a:solidFill>
              <a:latin typeface="Cambria" panose="02040503050406030204" pitchFamily="18" charset="0"/>
            </a:endParaRPr>
          </a:p>
        </p:txBody>
      </p:sp>
    </p:spTree>
    <p:extLst>
      <p:ext uri="{BB962C8B-B14F-4D97-AF65-F5344CB8AC3E}">
        <p14:creationId xmlns:p14="http://schemas.microsoft.com/office/powerpoint/2010/main" val="11157404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smtClean="0">
                <a:solidFill>
                  <a:srgbClr val="C00000"/>
                </a:solidFill>
                <a:latin typeface="Cambria" panose="02040503050406030204" pitchFamily="18" charset="0"/>
                <a:ea typeface="Calibri" panose="020F0502020204030204" pitchFamily="34" charset="0"/>
                <a:cs typeface="Times New Roman" panose="02020603050405020304" pitchFamily="18" charset="0"/>
              </a:rPr>
              <a:t>2.2 </a:t>
            </a: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Công tác </a:t>
            </a:r>
            <a:r>
              <a:rPr lang="en-US" sz="2400" b="1" dirty="0" smtClean="0">
                <a:solidFill>
                  <a:srgbClr val="C00000"/>
                </a:solidFill>
                <a:latin typeface="Cambria" panose="02040503050406030204" pitchFamily="18" charset="0"/>
                <a:ea typeface="Calibri" panose="020F0502020204030204" pitchFamily="34" charset="0"/>
                <a:cs typeface="Times New Roman" panose="02020603050405020304" pitchFamily="18" charset="0"/>
              </a:rPr>
              <a:t>thực tập tại cơ sở sản xuất</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034584" y="1843222"/>
            <a:ext cx="10278037" cy="1938992"/>
          </a:xfrm>
          <a:prstGeom prst="rect">
            <a:avLst/>
          </a:prstGeom>
        </p:spPr>
        <p:txBody>
          <a:bodyPr wrap="square">
            <a:spAutoFit/>
          </a:bodyPr>
          <a:lstStyle/>
          <a:p>
            <a:pPr algn="just"/>
            <a:r>
              <a:rPr lang="en-US" sz="2400" smtClean="0">
                <a:solidFill>
                  <a:schemeClr val="tx1">
                    <a:lumMod val="95000"/>
                    <a:lumOff val="5000"/>
                  </a:schemeClr>
                </a:solidFill>
                <a:latin typeface="Cambria" panose="02040503050406030204" pitchFamily="18" charset="0"/>
                <a:ea typeface="Calibri" panose="020F0502020204030204" pitchFamily="34" charset="0"/>
              </a:rPr>
              <a:t>+ Xây </a:t>
            </a:r>
            <a:r>
              <a:rPr lang="en-US" sz="2400" dirty="0">
                <a:solidFill>
                  <a:schemeClr val="tx1">
                    <a:lumMod val="95000"/>
                    <a:lumOff val="5000"/>
                  </a:schemeClr>
                </a:solidFill>
                <a:latin typeface="Cambria" panose="02040503050406030204" pitchFamily="18" charset="0"/>
                <a:ea typeface="Calibri" panose="020F0502020204030204" pitchFamily="34" charset="0"/>
              </a:rPr>
              <a:t>dựng, phát triển quan hệ với doanh nghiệp, đẩy mạnh nghiên cứu khoa học, chuyển giao công nghệ</a:t>
            </a:r>
            <a:r>
              <a:rPr lang="en-US" sz="2400">
                <a:solidFill>
                  <a:schemeClr val="tx1">
                    <a:lumMod val="95000"/>
                    <a:lumOff val="5000"/>
                  </a:schemeClr>
                </a:solidFill>
                <a:latin typeface="Cambria" panose="02040503050406030204" pitchFamily="18" charset="0"/>
                <a:ea typeface="Calibri" panose="020F0502020204030204" pitchFamily="34" charset="0"/>
              </a:rPr>
              <a:t>. </a:t>
            </a:r>
            <a:endParaRPr lang="en-US" sz="2400" smtClean="0">
              <a:solidFill>
                <a:schemeClr val="tx1">
                  <a:lumMod val="95000"/>
                  <a:lumOff val="5000"/>
                </a:schemeClr>
              </a:solidFill>
              <a:latin typeface="Cambria" panose="02040503050406030204" pitchFamily="18" charset="0"/>
              <a:ea typeface="Calibri" panose="020F0502020204030204" pitchFamily="34" charset="0"/>
            </a:endParaRPr>
          </a:p>
          <a:p>
            <a:pPr algn="just"/>
            <a:r>
              <a:rPr lang="en-US" sz="2400" smtClean="0">
                <a:solidFill>
                  <a:schemeClr val="tx1">
                    <a:lumMod val="95000"/>
                    <a:lumOff val="5000"/>
                  </a:schemeClr>
                </a:solidFill>
                <a:latin typeface="Cambria" panose="02040503050406030204" pitchFamily="18" charset="0"/>
                <a:ea typeface="Calibri" panose="020F0502020204030204" pitchFamily="34" charset="0"/>
              </a:rPr>
              <a:t>+ Gắn kết đào </a:t>
            </a:r>
            <a:r>
              <a:rPr lang="en-US" sz="2400" dirty="0">
                <a:solidFill>
                  <a:schemeClr val="tx1">
                    <a:lumMod val="95000"/>
                    <a:lumOff val="5000"/>
                  </a:schemeClr>
                </a:solidFill>
                <a:latin typeface="Cambria" panose="02040503050406030204" pitchFamily="18" charset="0"/>
                <a:ea typeface="Calibri" panose="020F0502020204030204" pitchFamily="34" charset="0"/>
              </a:rPr>
              <a:t>tạo với thực tiễn </a:t>
            </a:r>
            <a:r>
              <a:rPr lang="en-US" sz="2400">
                <a:solidFill>
                  <a:schemeClr val="tx1">
                    <a:lumMod val="95000"/>
                    <a:lumOff val="5000"/>
                  </a:schemeClr>
                </a:solidFill>
                <a:latin typeface="Cambria" panose="02040503050406030204" pitchFamily="18" charset="0"/>
                <a:ea typeface="Calibri" panose="020F0502020204030204" pitchFamily="34" charset="0"/>
              </a:rPr>
              <a:t>phải </a:t>
            </a:r>
            <a:r>
              <a:rPr lang="en-US" sz="2400" smtClean="0">
                <a:solidFill>
                  <a:schemeClr val="tx1">
                    <a:lumMod val="95000"/>
                    <a:lumOff val="5000"/>
                  </a:schemeClr>
                </a:solidFill>
                <a:latin typeface="Cambria" panose="02040503050406030204" pitchFamily="18" charset="0"/>
                <a:ea typeface="Calibri" panose="020F0502020204030204" pitchFamily="34" charset="0"/>
              </a:rPr>
              <a:t>dựa </a:t>
            </a:r>
            <a:r>
              <a:rPr lang="en-US" sz="2400" dirty="0">
                <a:solidFill>
                  <a:schemeClr val="tx1">
                    <a:lumMod val="95000"/>
                    <a:lumOff val="5000"/>
                  </a:schemeClr>
                </a:solidFill>
                <a:latin typeface="Cambria" panose="02040503050406030204" pitchFamily="18" charset="0"/>
                <a:ea typeface="Calibri" panose="020F0502020204030204" pitchFamily="34" charset="0"/>
              </a:rPr>
              <a:t>trên liên kết với doanh nghiệp</a:t>
            </a:r>
            <a:r>
              <a:rPr lang="en-US" sz="2400">
                <a:solidFill>
                  <a:schemeClr val="tx1">
                    <a:lumMod val="95000"/>
                    <a:lumOff val="5000"/>
                  </a:schemeClr>
                </a:solidFill>
                <a:latin typeface="Cambria" panose="02040503050406030204" pitchFamily="18" charset="0"/>
                <a:ea typeface="Calibri" panose="020F0502020204030204" pitchFamily="34" charset="0"/>
              </a:rPr>
              <a:t>. </a:t>
            </a:r>
            <a:endParaRPr lang="en-US" sz="2400" smtClean="0">
              <a:solidFill>
                <a:schemeClr val="tx1">
                  <a:lumMod val="95000"/>
                  <a:lumOff val="5000"/>
                </a:schemeClr>
              </a:solidFill>
              <a:latin typeface="Cambria" panose="02040503050406030204" pitchFamily="18" charset="0"/>
              <a:ea typeface="Calibri" panose="020F0502020204030204" pitchFamily="34" charset="0"/>
            </a:endParaRPr>
          </a:p>
          <a:p>
            <a:pPr algn="just"/>
            <a:r>
              <a:rPr lang="en-US" sz="2400" smtClean="0">
                <a:solidFill>
                  <a:schemeClr val="tx1">
                    <a:lumMod val="95000"/>
                    <a:lumOff val="5000"/>
                  </a:schemeClr>
                </a:solidFill>
                <a:latin typeface="Cambria" panose="02040503050406030204" pitchFamily="18" charset="0"/>
                <a:ea typeface="Calibri" panose="020F0502020204030204" pitchFamily="34" charset="0"/>
              </a:rPr>
              <a:t>+ Tìm kiếm </a:t>
            </a:r>
            <a:r>
              <a:rPr lang="en-US" sz="2400" dirty="0">
                <a:solidFill>
                  <a:schemeClr val="tx1">
                    <a:lumMod val="95000"/>
                    <a:lumOff val="5000"/>
                  </a:schemeClr>
                </a:solidFill>
                <a:latin typeface="Cambria" panose="02040503050406030204" pitchFamily="18" charset="0"/>
                <a:ea typeface="Calibri" panose="020F0502020204030204" pitchFamily="34" charset="0"/>
              </a:rPr>
              <a:t>các doanh nghiệp, tăng cường hiểu biết về nhu cầu, những khó khăn vướng mắc về </a:t>
            </a:r>
            <a:r>
              <a:rPr lang="en-US" sz="2400">
                <a:solidFill>
                  <a:schemeClr val="tx1">
                    <a:lumMod val="95000"/>
                    <a:lumOff val="5000"/>
                  </a:schemeClr>
                </a:solidFill>
                <a:latin typeface="Cambria" panose="02040503050406030204" pitchFamily="18" charset="0"/>
                <a:ea typeface="Calibri" panose="020F0502020204030204" pitchFamily="34" charset="0"/>
              </a:rPr>
              <a:t>chuyên </a:t>
            </a:r>
            <a:r>
              <a:rPr lang="en-US" sz="2400" smtClean="0">
                <a:solidFill>
                  <a:schemeClr val="tx1">
                    <a:lumMod val="95000"/>
                    <a:lumOff val="5000"/>
                  </a:schemeClr>
                </a:solidFill>
                <a:latin typeface="Cambria" panose="02040503050406030204" pitchFamily="18" charset="0"/>
                <a:ea typeface="Calibri" panose="020F0502020204030204" pitchFamily="34" charset="0"/>
              </a:rPr>
              <a:t>môn…</a:t>
            </a:r>
            <a:endParaRPr lang="en-US" sz="2400" dirty="0">
              <a:solidFill>
                <a:schemeClr val="tx1">
                  <a:lumMod val="95000"/>
                  <a:lumOff val="5000"/>
                </a:schemeClr>
              </a:solidFill>
              <a:latin typeface="Cambria" panose="02040503050406030204" pitchFamily="18" charset="0"/>
            </a:endParaRPr>
          </a:p>
        </p:txBody>
      </p:sp>
      <p:sp>
        <p:nvSpPr>
          <p:cNvPr id="4" name="Rectangle 3"/>
          <p:cNvSpPr/>
          <p:nvPr/>
        </p:nvSpPr>
        <p:spPr>
          <a:xfrm>
            <a:off x="609054" y="4106145"/>
            <a:ext cx="10345273" cy="458715"/>
          </a:xfrm>
          <a:prstGeom prst="rect">
            <a:avLst/>
          </a:prstGeom>
        </p:spPr>
        <p:txBody>
          <a:bodyPr wrap="square">
            <a:spAutoFit/>
          </a:bodyPr>
          <a:lstStyle/>
          <a:p>
            <a:pPr indent="457200" algn="just">
              <a:lnSpc>
                <a:spcPct val="107000"/>
              </a:lnSpc>
              <a:spcAft>
                <a:spcPts val="800"/>
              </a:spcAft>
            </a:pPr>
            <a:r>
              <a:rPr lang="en-US" sz="2400" b="1" smtClean="0">
                <a:solidFill>
                  <a:srgbClr val="C00000"/>
                </a:solidFill>
                <a:latin typeface="Cambria" panose="02040503050406030204" pitchFamily="18" charset="0"/>
                <a:ea typeface="Calibri" panose="020F0502020204030204" pitchFamily="34" charset="0"/>
                <a:cs typeface="Times New Roman" panose="02020603050405020304" pitchFamily="18" charset="0"/>
              </a:rPr>
              <a:t>+ Xây </a:t>
            </a: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dựng chương trình học kỳ học tại </a:t>
            </a:r>
            <a:r>
              <a:rPr lang="en-US" sz="2400" b="1">
                <a:solidFill>
                  <a:srgbClr val="C00000"/>
                </a:solidFill>
                <a:latin typeface="Cambria" panose="02040503050406030204" pitchFamily="18" charset="0"/>
                <a:ea typeface="Calibri" panose="020F0502020204030204" pitchFamily="34" charset="0"/>
                <a:cs typeface="Times New Roman" panose="02020603050405020304" pitchFamily="18" charset="0"/>
              </a:rPr>
              <a:t>doanh </a:t>
            </a:r>
            <a:r>
              <a:rPr lang="en-US" sz="2400" b="1" smtClean="0">
                <a:solidFill>
                  <a:srgbClr val="C00000"/>
                </a:solidFill>
                <a:latin typeface="Cambria" panose="02040503050406030204" pitchFamily="18" charset="0"/>
                <a:ea typeface="Calibri" panose="020F0502020204030204" pitchFamily="34" charset="0"/>
                <a:cs typeface="Times New Roman" panose="02020603050405020304" pitchFamily="18" charset="0"/>
              </a:rPr>
              <a:t>nghiệp</a:t>
            </a:r>
            <a:endParaRPr lang="en-US" sz="2400" b="1"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61775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smtClean="0">
                <a:solidFill>
                  <a:srgbClr val="C00000"/>
                </a:solidFill>
                <a:latin typeface="Cambria" panose="02040503050406030204" pitchFamily="18" charset="0"/>
                <a:ea typeface="Calibri" panose="020F0502020204030204" pitchFamily="34" charset="0"/>
                <a:cs typeface="Times New Roman" panose="02020603050405020304" pitchFamily="18" charset="0"/>
              </a:rPr>
              <a:t>2.3 Chuẩn hóa đội ngũ</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815286" y="1408069"/>
            <a:ext cx="11649638" cy="4967385"/>
          </a:xfrm>
          <a:prstGeom prst="rect">
            <a:avLst/>
          </a:prstGeom>
        </p:spPr>
        <p:txBody>
          <a:bodyPr wrap="square">
            <a:spAutoFit/>
          </a:bodyPr>
          <a:lstStyle/>
          <a:p>
            <a:pPr indent="457200" algn="just">
              <a:lnSpc>
                <a:spcPct val="107000"/>
              </a:lnSpc>
              <a:spcAft>
                <a:spcPts val="800"/>
              </a:spcAft>
            </a:pPr>
            <a:r>
              <a:rPr lang="en-US" sz="2400" dirty="0">
                <a:solidFill>
                  <a:srgbClr val="00B050"/>
                </a:solidFill>
                <a:latin typeface="Cambria" panose="02040503050406030204" pitchFamily="18" charset="0"/>
                <a:ea typeface="Calibri" panose="020F0502020204030204" pitchFamily="34" charset="0"/>
                <a:cs typeface="Times New Roman" panose="02020603050405020304" pitchFamily="18" charset="0"/>
              </a:rPr>
              <a:t>Giải pháp đào tạo nguồn nhân lực về kiến thức lý </a:t>
            </a:r>
            <a:r>
              <a:rPr lang="en-US" sz="2400" dirty="0" smtClean="0">
                <a:solidFill>
                  <a:srgbClr val="00B050"/>
                </a:solidFill>
                <a:latin typeface="Cambria" panose="02040503050406030204" pitchFamily="18" charset="0"/>
                <a:ea typeface="Calibri" panose="020F0502020204030204" pitchFamily="34" charset="0"/>
                <a:cs typeface="Times New Roman" panose="02020603050405020304" pitchFamily="18" charset="0"/>
              </a:rPr>
              <a:t>thuyết</a:t>
            </a:r>
            <a:r>
              <a:rPr lang="en-US" sz="2400" smtClean="0">
                <a:solidFill>
                  <a:srgbClr val="00B050"/>
                </a:solidFill>
                <a:latin typeface="Cambria" panose="02040503050406030204" pitchFamily="18" charset="0"/>
                <a:ea typeface="Calibri" panose="020F0502020204030204" pitchFamily="34" charset="0"/>
                <a:cs typeface="Times New Roman" panose="02020603050405020304" pitchFamily="18" charset="0"/>
              </a:rPr>
              <a:t>: </a:t>
            </a:r>
            <a:endParaRPr lang="en-US" sz="2400" smtClean="0">
              <a:solidFill>
                <a:srgbClr val="00B050"/>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smtClean="0">
                <a:solidFill>
                  <a:srgbClr val="00B050"/>
                </a:solidFill>
                <a:latin typeface="Cambria" panose="02040503050406030204" pitchFamily="18" charset="0"/>
                <a:ea typeface="Calibri" panose="020F0502020204030204" pitchFamily="34" charset="0"/>
                <a:cs typeface="Times New Roman" panose="02020603050405020304" pitchFamily="18" charset="0"/>
              </a:rPr>
              <a:t>+ </a:t>
            </a:r>
            <a:r>
              <a:rPr lang="en-US" sz="2400" smtClean="0">
                <a:solidFill>
                  <a:srgbClr val="00B050"/>
                </a:solidFill>
                <a:latin typeface="Cambria" panose="02040503050406030204" pitchFamily="18" charset="0"/>
                <a:ea typeface="Calibri" panose="020F0502020204030204" pitchFamily="34" charset="0"/>
                <a:cs typeface="Times New Roman" panose="02020603050405020304" pitchFamily="18" charset="0"/>
              </a:rPr>
              <a:t>Đạt chuẩn </a:t>
            </a:r>
            <a:r>
              <a:rPr lang="en-US" sz="2400" dirty="0">
                <a:solidFill>
                  <a:srgbClr val="00B050"/>
                </a:solidFill>
                <a:latin typeface="Cambria" panose="02040503050406030204" pitchFamily="18" charset="0"/>
                <a:ea typeface="Calibri" panose="020F0502020204030204" pitchFamily="34" charset="0"/>
                <a:cs typeface="Times New Roman" panose="02020603050405020304" pitchFamily="18" charset="0"/>
              </a:rPr>
              <a:t>về </a:t>
            </a:r>
            <a:r>
              <a:rPr lang="en-US" sz="2400">
                <a:solidFill>
                  <a:srgbClr val="00B050"/>
                </a:solidFill>
                <a:latin typeface="Cambria" panose="02040503050406030204" pitchFamily="18" charset="0"/>
                <a:ea typeface="Calibri" panose="020F0502020204030204" pitchFamily="34" charset="0"/>
                <a:cs typeface="Times New Roman" panose="02020603050405020304" pitchFamily="18" charset="0"/>
              </a:rPr>
              <a:t>ngoại </a:t>
            </a:r>
            <a:r>
              <a:rPr lang="en-US" sz="2400" smtClean="0">
                <a:solidFill>
                  <a:srgbClr val="00B050"/>
                </a:solidFill>
                <a:latin typeface="Cambria" panose="02040503050406030204" pitchFamily="18" charset="0"/>
                <a:ea typeface="Calibri" panose="020F0502020204030204" pitchFamily="34" charset="0"/>
                <a:cs typeface="Times New Roman" panose="02020603050405020304" pitchFamily="18" charset="0"/>
              </a:rPr>
              <a:t>ngữ, tin học</a:t>
            </a:r>
          </a:p>
          <a:p>
            <a:pPr indent="457200" algn="just">
              <a:lnSpc>
                <a:spcPct val="107000"/>
              </a:lnSpc>
              <a:spcAft>
                <a:spcPts val="800"/>
              </a:spcAft>
            </a:pPr>
            <a:r>
              <a:rPr lang="en-US" sz="2400" smtClean="0">
                <a:solidFill>
                  <a:srgbClr val="00B050"/>
                </a:solidFill>
                <a:latin typeface="Cambria" panose="02040503050406030204" pitchFamily="18" charset="0"/>
                <a:ea typeface="Calibri" panose="020F0502020204030204" pitchFamily="34" charset="0"/>
                <a:cs typeface="Times New Roman" panose="02020603050405020304" pitchFamily="18" charset="0"/>
              </a:rPr>
              <a:t>+ Trình độ </a:t>
            </a:r>
            <a:r>
              <a:rPr lang="en-US" sz="2400" dirty="0">
                <a:solidFill>
                  <a:srgbClr val="00B050"/>
                </a:solidFill>
                <a:latin typeface="Cambria" panose="02040503050406030204" pitchFamily="18" charset="0"/>
                <a:ea typeface="Calibri" panose="020F0502020204030204" pitchFamily="34" charset="0"/>
                <a:cs typeface="Times New Roman" panose="02020603050405020304" pitchFamily="18" charset="0"/>
              </a:rPr>
              <a:t>đào tạo sau đại học</a:t>
            </a:r>
            <a:r>
              <a:rPr lang="en-US" sz="2400">
                <a:solidFill>
                  <a:srgbClr val="00B050"/>
                </a:solidFill>
                <a:latin typeface="Cambria" panose="02040503050406030204" pitchFamily="18" charset="0"/>
                <a:ea typeface="Calibri" panose="020F0502020204030204" pitchFamily="34" charset="0"/>
                <a:cs typeface="Times New Roman" panose="02020603050405020304" pitchFamily="18" charset="0"/>
              </a:rPr>
              <a:t>. </a:t>
            </a:r>
            <a:endParaRPr lang="en-US" sz="2400" smtClean="0">
              <a:solidFill>
                <a:srgbClr val="00B050"/>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b="1" i="1" smtClean="0">
                <a:solidFill>
                  <a:srgbClr val="00B050"/>
                </a:solidFill>
                <a:latin typeface="Cambria" panose="02040503050406030204" pitchFamily="18" charset="0"/>
                <a:ea typeface="Calibri" panose="020F0502020204030204" pitchFamily="34" charset="0"/>
                <a:cs typeface="Times New Roman" panose="02020603050405020304" pitchFamily="18" charset="0"/>
              </a:rPr>
              <a:t>+ Kỹ năng nghề</a:t>
            </a:r>
            <a:endParaRPr lang="en-US" sz="2400" b="1" i="1" dirty="0">
              <a:solidFill>
                <a:srgbClr val="00B050"/>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dirty="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Giải pháp chuẩn hóa chuyên môn nghiệp vụ cho giảng viên</a:t>
            </a:r>
            <a:r>
              <a:rPr lang="en-US" sz="240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 </a:t>
            </a:r>
            <a:endParaRPr lang="en-US" sz="2400" smtClean="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smtClean="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2400" smtClean="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Chuyên </a:t>
            </a:r>
            <a:r>
              <a:rPr lang="en-US" sz="2400" dirty="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môn nghiệp vụ là vấn </a:t>
            </a:r>
            <a:r>
              <a:rPr lang="en-US" sz="240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đề </a:t>
            </a:r>
            <a:r>
              <a:rPr lang="en-US" sz="2400" smtClean="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quan </a:t>
            </a:r>
            <a:r>
              <a:rPr lang="en-US" sz="2400" dirty="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trọng đối với chất lượng đào tạo</a:t>
            </a:r>
            <a:r>
              <a:rPr lang="en-US" sz="240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 </a:t>
            </a:r>
            <a:endParaRPr lang="en-US" sz="2400" smtClean="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smtClean="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 </a:t>
            </a:r>
            <a:r>
              <a:rPr lang="en-US" sz="2400" smtClean="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Giảng viên </a:t>
            </a:r>
            <a:r>
              <a:rPr lang="en-US" sz="2400" dirty="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rPr>
              <a:t>cần được huấn luyện, đào tạo thường xuyên về chuyên môn nghiệp vụ. </a:t>
            </a:r>
            <a:endParaRPr lang="en-US" sz="2400" dirty="0" smtClean="0">
              <a:solidFill>
                <a:schemeClr val="accent6">
                  <a:lumMod val="50000"/>
                </a:schemeClr>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dirty="0" smtClean="0">
                <a:solidFill>
                  <a:srgbClr val="FF9900"/>
                </a:solidFill>
                <a:latin typeface="Cambria" panose="02040503050406030204" pitchFamily="18" charset="0"/>
                <a:ea typeface="Calibri" panose="020F0502020204030204" pitchFamily="34" charset="0"/>
                <a:cs typeface="Times New Roman" panose="02020603050405020304" pitchFamily="18" charset="0"/>
              </a:rPr>
              <a:t>Giải </a:t>
            </a:r>
            <a:r>
              <a:rPr lang="en-US" sz="2400" dirty="0">
                <a:solidFill>
                  <a:srgbClr val="FF9900"/>
                </a:solidFill>
                <a:latin typeface="Cambria" panose="02040503050406030204" pitchFamily="18" charset="0"/>
                <a:ea typeface="Calibri" panose="020F0502020204030204" pitchFamily="34" charset="0"/>
                <a:cs typeface="Times New Roman" panose="02020603050405020304" pitchFamily="18" charset="0"/>
              </a:rPr>
              <a:t>pháp đào tạo kiến thức thực tế cho giảng viên</a:t>
            </a:r>
            <a:r>
              <a:rPr lang="en-US" sz="2400">
                <a:solidFill>
                  <a:srgbClr val="FF9900"/>
                </a:solidFill>
                <a:latin typeface="Cambria" panose="02040503050406030204" pitchFamily="18" charset="0"/>
                <a:ea typeface="Calibri" panose="020F0502020204030204" pitchFamily="34" charset="0"/>
                <a:cs typeface="Times New Roman" panose="02020603050405020304" pitchFamily="18" charset="0"/>
              </a:rPr>
              <a:t>: </a:t>
            </a:r>
            <a:endParaRPr lang="en-US" sz="2400" smtClean="0">
              <a:solidFill>
                <a:srgbClr val="FF9900"/>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smtClean="0">
                <a:solidFill>
                  <a:srgbClr val="FF9900"/>
                </a:solidFill>
                <a:latin typeface="Cambria" panose="02040503050406030204" pitchFamily="18" charset="0"/>
                <a:ea typeface="Calibri" panose="020F0502020204030204" pitchFamily="34" charset="0"/>
                <a:cs typeface="Times New Roman" panose="02020603050405020304" pitchFamily="18" charset="0"/>
              </a:rPr>
              <a:t>+ Tăng </a:t>
            </a:r>
            <a:r>
              <a:rPr lang="en-US" sz="2400" dirty="0">
                <a:solidFill>
                  <a:srgbClr val="FF9900"/>
                </a:solidFill>
                <a:latin typeface="Cambria" panose="02040503050406030204" pitchFamily="18" charset="0"/>
                <a:ea typeface="Calibri" panose="020F0502020204030204" pitchFamily="34" charset="0"/>
                <a:cs typeface="Times New Roman" panose="02020603050405020304" pitchFamily="18" charset="0"/>
              </a:rPr>
              <a:t>cường giảng viên đi hướng dẫn thực tập tại các công ty xí </a:t>
            </a:r>
            <a:r>
              <a:rPr lang="en-US" sz="2400">
                <a:solidFill>
                  <a:srgbClr val="FF9900"/>
                </a:solidFill>
                <a:latin typeface="Cambria" panose="02040503050406030204" pitchFamily="18" charset="0"/>
                <a:ea typeface="Calibri" panose="020F0502020204030204" pitchFamily="34" charset="0"/>
                <a:cs typeface="Times New Roman" panose="02020603050405020304" pitchFamily="18" charset="0"/>
              </a:rPr>
              <a:t>nghiệp </a:t>
            </a:r>
            <a:endParaRPr lang="en-US" sz="2400" smtClean="0">
              <a:solidFill>
                <a:srgbClr val="FF9900"/>
              </a:solidFill>
              <a:latin typeface="Cambria" panose="02040503050406030204" pitchFamily="18" charset="0"/>
              <a:ea typeface="Calibri" panose="020F0502020204030204" pitchFamily="34" charset="0"/>
              <a:cs typeface="Times New Roman" panose="02020603050405020304" pitchFamily="18" charset="0"/>
            </a:endParaRPr>
          </a:p>
          <a:p>
            <a:pPr indent="457200" algn="just">
              <a:lnSpc>
                <a:spcPct val="107000"/>
              </a:lnSpc>
              <a:spcAft>
                <a:spcPts val="800"/>
              </a:spcAft>
            </a:pPr>
            <a:r>
              <a:rPr lang="en-US" sz="2400" smtClean="0">
                <a:solidFill>
                  <a:srgbClr val="FF9900"/>
                </a:solidFill>
                <a:latin typeface="Cambria" panose="02040503050406030204" pitchFamily="18" charset="0"/>
                <a:ea typeface="Calibri" panose="020F0502020204030204" pitchFamily="34" charset="0"/>
                <a:cs typeface="Times New Roman" panose="02020603050405020304" pitchFamily="18" charset="0"/>
              </a:rPr>
              <a:t>+ Nghiên cứu </a:t>
            </a:r>
            <a:r>
              <a:rPr lang="en-US" sz="2400" dirty="0">
                <a:solidFill>
                  <a:srgbClr val="FF9900"/>
                </a:solidFill>
                <a:latin typeface="Cambria" panose="02040503050406030204" pitchFamily="18" charset="0"/>
                <a:ea typeface="Calibri" panose="020F0502020204030204" pitchFamily="34" charset="0"/>
                <a:cs typeface="Times New Roman" panose="02020603050405020304" pitchFamily="18" charset="0"/>
              </a:rPr>
              <a:t>khoa học, chuyển giao công nghệ với các doanh nghiệp.</a:t>
            </a:r>
            <a:endParaRPr lang="en-US" sz="2400" dirty="0">
              <a:solidFill>
                <a:srgbClr val="FF9900"/>
              </a:solidFill>
              <a:effectLst/>
              <a:latin typeface="Cambria" panose="020405030504060302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85591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9270" y="534021"/>
            <a:ext cx="7413811" cy="985270"/>
          </a:xfrm>
          <a:prstGeom prst="rect">
            <a:avLst/>
          </a:prstGeom>
        </p:spPr>
        <p:txBody>
          <a:bodyPr wrap="square">
            <a:spAutoFit/>
          </a:bodyPr>
          <a:lstStyle/>
          <a:p>
            <a:pPr algn="just">
              <a:lnSpc>
                <a:spcPct val="107000"/>
              </a:lnSpc>
              <a:spcAft>
                <a:spcPts val="800"/>
              </a:spcAft>
            </a:pPr>
            <a:r>
              <a:rPr lang="en-US" sz="2400" b="1"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rPr>
              <a:t>2 Các giải pháp nâng cao chất lượng đào tạo</a:t>
            </a:r>
            <a:endParaRPr lang="en-US" sz="2400" dirty="0">
              <a:solidFill>
                <a:schemeClr val="accent6">
                  <a:lumMod val="75000"/>
                </a:schemeClr>
              </a:solidFill>
              <a:latin typeface="Cambria" panose="020405030504060302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b="1" dirty="0" smtClean="0">
                <a:solidFill>
                  <a:srgbClr val="C00000"/>
                </a:solidFill>
                <a:latin typeface="Cambria" panose="02040503050406030204" pitchFamily="18" charset="0"/>
                <a:ea typeface="Calibri" panose="020F0502020204030204" pitchFamily="34" charset="0"/>
                <a:cs typeface="Times New Roman" panose="02020603050405020304" pitchFamily="18" charset="0"/>
              </a:rPr>
              <a:t>2.4 Ứng dụng khoa học kỹ thuật hiện đại</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5804647" y="1519291"/>
            <a:ext cx="6096000" cy="2677656"/>
          </a:xfrm>
          <a:prstGeom prst="rect">
            <a:avLst/>
          </a:prstGeom>
        </p:spPr>
        <p:txBody>
          <a:bodyPr>
            <a:spAutoFit/>
          </a:bodyPr>
          <a:lstStyle/>
          <a:p>
            <a:pPr algn="just"/>
            <a:r>
              <a:rPr lang="en-US" sz="2400" b="1" i="1" dirty="0">
                <a:solidFill>
                  <a:srgbClr val="006600"/>
                </a:solidFill>
                <a:latin typeface="Cambria" panose="02040503050406030204" pitchFamily="18" charset="0"/>
                <a:ea typeface="Calibri" panose="020F0502020204030204" pitchFamily="34" charset="0"/>
              </a:rPr>
              <a:t>Công nghệ 4.0 đơn giản hóa các nguồn tài liệu giáo dục</a:t>
            </a:r>
            <a:r>
              <a:rPr lang="en-US" sz="2400" b="1" i="1">
                <a:solidFill>
                  <a:srgbClr val="006600"/>
                </a:solidFill>
                <a:latin typeface="Cambria" panose="02040503050406030204" pitchFamily="18" charset="0"/>
                <a:ea typeface="Calibri" panose="020F0502020204030204" pitchFamily="34" charset="0"/>
              </a:rPr>
              <a:t>: </a:t>
            </a:r>
            <a:endParaRPr lang="en-US" sz="2400" b="1" i="1" smtClean="0">
              <a:solidFill>
                <a:srgbClr val="006600"/>
              </a:solidFill>
              <a:latin typeface="Cambria" panose="02040503050406030204" pitchFamily="18" charset="0"/>
              <a:ea typeface="Calibri" panose="020F0502020204030204" pitchFamily="34" charset="0"/>
            </a:endParaRPr>
          </a:p>
          <a:p>
            <a:pPr algn="just"/>
            <a:r>
              <a:rPr lang="en-US" sz="2400" smtClean="0">
                <a:solidFill>
                  <a:srgbClr val="006600"/>
                </a:solidFill>
                <a:latin typeface="Cambria" panose="02040503050406030204" pitchFamily="18" charset="0"/>
                <a:ea typeface="Calibri" panose="020F0502020204030204" pitchFamily="34" charset="0"/>
              </a:rPr>
              <a:t>+ Tiếp cận </a:t>
            </a:r>
            <a:r>
              <a:rPr lang="en-US" sz="2400" dirty="0">
                <a:solidFill>
                  <a:srgbClr val="006600"/>
                </a:solidFill>
                <a:latin typeface="Cambria" panose="02040503050406030204" pitchFamily="18" charset="0"/>
                <a:ea typeface="Calibri" panose="020F0502020204030204" pitchFamily="34" charset="0"/>
              </a:rPr>
              <a:t>với các nguồn tài liệu mở</a:t>
            </a:r>
            <a:r>
              <a:rPr lang="en-US" sz="2400">
                <a:solidFill>
                  <a:srgbClr val="006600"/>
                </a:solidFill>
                <a:latin typeface="Cambria" panose="02040503050406030204" pitchFamily="18" charset="0"/>
                <a:ea typeface="Calibri" panose="020F0502020204030204" pitchFamily="34" charset="0"/>
              </a:rPr>
              <a:t>. </a:t>
            </a:r>
            <a:endParaRPr lang="en-US" sz="2400" smtClean="0">
              <a:solidFill>
                <a:srgbClr val="006600"/>
              </a:solidFill>
              <a:latin typeface="Cambria" panose="02040503050406030204" pitchFamily="18" charset="0"/>
              <a:ea typeface="Calibri" panose="020F0502020204030204" pitchFamily="34" charset="0"/>
            </a:endParaRPr>
          </a:p>
          <a:p>
            <a:pPr algn="just"/>
            <a:r>
              <a:rPr lang="en-US" sz="2400" smtClean="0">
                <a:solidFill>
                  <a:srgbClr val="006600"/>
                </a:solidFill>
                <a:latin typeface="Cambria" panose="02040503050406030204" pitchFamily="18" charset="0"/>
                <a:ea typeface="Calibri" panose="020F0502020204030204" pitchFamily="34" charset="0"/>
              </a:rPr>
              <a:t>+ Chọn lọc </a:t>
            </a:r>
            <a:r>
              <a:rPr lang="en-US" sz="2400" dirty="0">
                <a:solidFill>
                  <a:srgbClr val="006600"/>
                </a:solidFill>
                <a:latin typeface="Cambria" panose="02040503050406030204" pitchFamily="18" charset="0"/>
                <a:ea typeface="Calibri" panose="020F0502020204030204" pitchFamily="34" charset="0"/>
              </a:rPr>
              <a:t>các nguồn thông </a:t>
            </a:r>
            <a:r>
              <a:rPr lang="en-US" sz="2400">
                <a:solidFill>
                  <a:srgbClr val="006600"/>
                </a:solidFill>
                <a:latin typeface="Cambria" panose="02040503050406030204" pitchFamily="18" charset="0"/>
                <a:ea typeface="Calibri" panose="020F0502020204030204" pitchFamily="34" charset="0"/>
              </a:rPr>
              <a:t>tin </a:t>
            </a:r>
            <a:endParaRPr lang="en-US" sz="2400" smtClean="0">
              <a:solidFill>
                <a:srgbClr val="006600"/>
              </a:solidFill>
              <a:latin typeface="Cambria" panose="02040503050406030204" pitchFamily="18" charset="0"/>
              <a:ea typeface="Calibri" panose="020F0502020204030204" pitchFamily="34" charset="0"/>
            </a:endParaRPr>
          </a:p>
          <a:p>
            <a:pPr algn="just"/>
            <a:r>
              <a:rPr lang="en-US" sz="2400" smtClean="0">
                <a:solidFill>
                  <a:srgbClr val="006600"/>
                </a:solidFill>
                <a:latin typeface="Cambria" panose="02040503050406030204" pitchFamily="18" charset="0"/>
                <a:ea typeface="Calibri" panose="020F0502020204030204" pitchFamily="34" charset="0"/>
              </a:rPr>
              <a:t>+ </a:t>
            </a:r>
            <a:r>
              <a:rPr lang="en-US" sz="2400" smtClean="0">
                <a:solidFill>
                  <a:srgbClr val="006600"/>
                </a:solidFill>
                <a:latin typeface="Cambria" panose="02040503050406030204" pitchFamily="18" charset="0"/>
                <a:ea typeface="Calibri" panose="020F0502020204030204" pitchFamily="34" charset="0"/>
              </a:rPr>
              <a:t>Tự tìm kiếm </a:t>
            </a:r>
            <a:r>
              <a:rPr lang="en-US" sz="2400" dirty="0">
                <a:solidFill>
                  <a:srgbClr val="006600"/>
                </a:solidFill>
                <a:latin typeface="Cambria" panose="02040503050406030204" pitchFamily="18" charset="0"/>
                <a:ea typeface="Calibri" panose="020F0502020204030204" pitchFamily="34" charset="0"/>
              </a:rPr>
              <a:t>kiến thức thông qua sách điện tử, thư viện online, từ điển trực tuyến, trò chơi kỹ thuật số về lĩnh vực giáo dục</a:t>
            </a:r>
            <a:endParaRPr lang="en-US" sz="2400" dirty="0">
              <a:solidFill>
                <a:srgbClr val="006600"/>
              </a:solidFill>
              <a:latin typeface="Cambria" panose="02040503050406030204" pitchFamily="18" charset="0"/>
            </a:endParaRPr>
          </a:p>
        </p:txBody>
      </p:sp>
      <p:sp>
        <p:nvSpPr>
          <p:cNvPr id="4" name="Rectangle 3"/>
          <p:cNvSpPr/>
          <p:nvPr/>
        </p:nvSpPr>
        <p:spPr>
          <a:xfrm>
            <a:off x="1367327" y="4313709"/>
            <a:ext cx="10417323" cy="1938992"/>
          </a:xfrm>
          <a:prstGeom prst="rect">
            <a:avLst/>
          </a:prstGeom>
        </p:spPr>
        <p:txBody>
          <a:bodyPr wrap="square">
            <a:spAutoFit/>
          </a:bodyPr>
          <a:lstStyle/>
          <a:p>
            <a:pPr algn="just"/>
            <a:r>
              <a:rPr lang="en-US" sz="2400" b="1" i="1" smtClean="0">
                <a:solidFill>
                  <a:srgbClr val="0070C0"/>
                </a:solidFill>
                <a:latin typeface="Cambria" panose="02040503050406030204" pitchFamily="18" charset="0"/>
                <a:ea typeface="Calibri" panose="020F0502020204030204" pitchFamily="34" charset="0"/>
              </a:rPr>
              <a:t>               Giáo </a:t>
            </a:r>
            <a:r>
              <a:rPr lang="en-US" sz="2400" b="1" i="1" dirty="0">
                <a:solidFill>
                  <a:srgbClr val="0070C0"/>
                </a:solidFill>
                <a:latin typeface="Cambria" panose="02040503050406030204" pitchFamily="18" charset="0"/>
                <a:ea typeface="Calibri" panose="020F0502020204030204" pitchFamily="34" charset="0"/>
              </a:rPr>
              <a:t>dục công nghệ 4.0 hình thành tính trách nhiệm</a:t>
            </a:r>
            <a:r>
              <a:rPr lang="en-US" sz="2400" b="1" i="1">
                <a:solidFill>
                  <a:srgbClr val="0070C0"/>
                </a:solidFill>
                <a:latin typeface="Cambria" panose="02040503050406030204" pitchFamily="18" charset="0"/>
                <a:ea typeface="Calibri" panose="020F0502020204030204" pitchFamily="34" charset="0"/>
              </a:rPr>
              <a:t>: </a:t>
            </a:r>
            <a:endParaRPr lang="en-US" sz="2400" b="1" i="1" smtClean="0">
              <a:solidFill>
                <a:srgbClr val="0070C0"/>
              </a:solidFill>
              <a:latin typeface="Cambria" panose="02040503050406030204" pitchFamily="18" charset="0"/>
              <a:ea typeface="Calibri" panose="020F0502020204030204" pitchFamily="34" charset="0"/>
            </a:endParaRPr>
          </a:p>
          <a:p>
            <a:pPr algn="just"/>
            <a:endParaRPr lang="en-US" sz="2400" b="1" i="1" smtClean="0">
              <a:solidFill>
                <a:srgbClr val="0070C0"/>
              </a:solidFill>
              <a:latin typeface="Cambria" panose="02040503050406030204" pitchFamily="18" charset="0"/>
              <a:ea typeface="Calibri" panose="020F0502020204030204" pitchFamily="34" charset="0"/>
            </a:endParaRPr>
          </a:p>
          <a:p>
            <a:pPr algn="just"/>
            <a:r>
              <a:rPr lang="en-US" sz="2400" smtClean="0">
                <a:solidFill>
                  <a:srgbClr val="0070C0"/>
                </a:solidFill>
                <a:latin typeface="Cambria" panose="02040503050406030204" pitchFamily="18" charset="0"/>
                <a:ea typeface="Calibri" panose="020F0502020204030204" pitchFamily="34" charset="0"/>
              </a:rPr>
              <a:t>+ </a:t>
            </a:r>
            <a:r>
              <a:rPr lang="en-US" sz="2400" smtClean="0">
                <a:solidFill>
                  <a:srgbClr val="0070C0"/>
                </a:solidFill>
                <a:latin typeface="Cambria" panose="02040503050406030204" pitchFamily="18" charset="0"/>
                <a:ea typeface="Calibri" panose="020F0502020204030204" pitchFamily="34" charset="0"/>
              </a:rPr>
              <a:t>Việc </a:t>
            </a:r>
            <a:r>
              <a:rPr lang="en-US" sz="2400" dirty="0">
                <a:solidFill>
                  <a:srgbClr val="0070C0"/>
                </a:solidFill>
                <a:latin typeface="Cambria" panose="02040503050406030204" pitchFamily="18" charset="0"/>
                <a:ea typeface="Calibri" panose="020F0502020204030204" pitchFamily="34" charset="0"/>
              </a:rPr>
              <a:t>học tập thông qua máy tính, laptop giúp người học kiểm soát được quá trình học tập của mình</a:t>
            </a:r>
            <a:r>
              <a:rPr lang="en-US" sz="2400">
                <a:solidFill>
                  <a:srgbClr val="0070C0"/>
                </a:solidFill>
                <a:latin typeface="Cambria" panose="02040503050406030204" pitchFamily="18" charset="0"/>
                <a:ea typeface="Calibri" panose="020F0502020204030204" pitchFamily="34" charset="0"/>
              </a:rPr>
              <a:t>. </a:t>
            </a:r>
            <a:endParaRPr lang="en-US" sz="2400" smtClean="0">
              <a:solidFill>
                <a:srgbClr val="0070C0"/>
              </a:solidFill>
              <a:latin typeface="Cambria" panose="02040503050406030204" pitchFamily="18" charset="0"/>
              <a:ea typeface="Calibri" panose="020F0502020204030204" pitchFamily="34" charset="0"/>
            </a:endParaRPr>
          </a:p>
          <a:p>
            <a:pPr algn="just"/>
            <a:r>
              <a:rPr lang="en-US" sz="2400" smtClean="0">
                <a:solidFill>
                  <a:srgbClr val="0070C0"/>
                </a:solidFill>
                <a:latin typeface="Cambria" panose="02040503050406030204" pitchFamily="18" charset="0"/>
                <a:ea typeface="Calibri" panose="020F0502020204030204" pitchFamily="34" charset="0"/>
              </a:rPr>
              <a:t>+ </a:t>
            </a:r>
            <a:r>
              <a:rPr lang="en-US" sz="2400" smtClean="0">
                <a:solidFill>
                  <a:srgbClr val="0070C0"/>
                </a:solidFill>
                <a:latin typeface="Cambria" panose="02040503050406030204" pitchFamily="18" charset="0"/>
                <a:ea typeface="Calibri" panose="020F0502020204030204" pitchFamily="34" charset="0"/>
              </a:rPr>
              <a:t>Ghi chép </a:t>
            </a:r>
            <a:r>
              <a:rPr lang="en-US" sz="2400" dirty="0">
                <a:solidFill>
                  <a:srgbClr val="0070C0"/>
                </a:solidFill>
                <a:latin typeface="Cambria" panose="02040503050406030204" pitchFamily="18" charset="0"/>
                <a:ea typeface="Calibri" panose="020F0502020204030204" pitchFamily="34" charset="0"/>
              </a:rPr>
              <a:t>ngay trên các thiết bị công nghệ 4.0 và dễ dàng ôn tập khi kì thi đến.</a:t>
            </a:r>
            <a:endParaRPr lang="en-US" sz="2400" dirty="0">
              <a:solidFill>
                <a:srgbClr val="0070C0"/>
              </a:solidFill>
              <a:latin typeface="Cambria" panose="02040503050406030204" pitchFamily="18" charset="0"/>
            </a:endParaRP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797784" y="1636053"/>
            <a:ext cx="4782820" cy="2444131"/>
          </a:xfrm>
          <a:prstGeom prst="rect">
            <a:avLst/>
          </a:prstGeom>
          <a:noFill/>
          <a:ln>
            <a:noFill/>
          </a:ln>
        </p:spPr>
      </p:pic>
    </p:spTree>
    <p:extLst>
      <p:ext uri="{BB962C8B-B14F-4D97-AF65-F5344CB8AC3E}">
        <p14:creationId xmlns:p14="http://schemas.microsoft.com/office/powerpoint/2010/main" val="8748015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4799" y="760393"/>
            <a:ext cx="1612942" cy="458715"/>
          </a:xfrm>
          <a:prstGeom prst="rect">
            <a:avLst/>
          </a:prstGeom>
        </p:spPr>
        <p:txBody>
          <a:bodyPr wrap="none">
            <a:spAutoFit/>
          </a:bodyPr>
          <a:lstStyle/>
          <a:p>
            <a:pPr algn="just">
              <a:lnSpc>
                <a:spcPct val="107000"/>
              </a:lnSpc>
              <a:spcAft>
                <a:spcPts val="800"/>
              </a:spcAft>
            </a:pPr>
            <a:r>
              <a:rPr lang="en-US" sz="2400" b="1" dirty="0">
                <a:solidFill>
                  <a:srgbClr val="C00000"/>
                </a:solidFill>
                <a:latin typeface="Cambria" panose="02040503050406030204" pitchFamily="18" charset="0"/>
                <a:ea typeface="Calibri" panose="020F0502020204030204" pitchFamily="34" charset="0"/>
                <a:cs typeface="Times New Roman" panose="02020603050405020304" pitchFamily="18" charset="0"/>
              </a:rPr>
              <a:t>3 Kết luận</a:t>
            </a:r>
            <a:endParaRPr lang="en-US" sz="2400" dirty="0">
              <a:solidFill>
                <a:srgbClr val="C00000"/>
              </a:solidFill>
              <a:effectLst/>
              <a:latin typeface="Cambria" panose="020405030504060302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940037" y="1216167"/>
            <a:ext cx="10690789" cy="5632311"/>
          </a:xfrm>
          <a:prstGeom prst="rect">
            <a:avLst/>
          </a:prstGeom>
        </p:spPr>
        <p:txBody>
          <a:bodyPr wrap="square">
            <a:spAutoFit/>
          </a:bodyPr>
          <a:lstStyle/>
          <a:p>
            <a:pPr algn="just"/>
            <a:r>
              <a:rPr lang="en-US" sz="2400" dirty="0">
                <a:solidFill>
                  <a:srgbClr val="CC6600"/>
                </a:solidFill>
                <a:latin typeface="Cambria" panose="02040503050406030204" pitchFamily="18" charset="0"/>
                <a:ea typeface="Calibri" panose="020F0502020204030204" pitchFamily="34" charset="0"/>
              </a:rPr>
              <a:t>Nâng cao chất lượng đào tạo các ngành cơ khí chất lượng cao đòi hỏi nhiều yếu tố về cơ sở vật chất máy móc thiết bị hiện đại và con người nhằm theo kịp công nghệ thế giới</a:t>
            </a:r>
            <a:r>
              <a:rPr lang="en-US" sz="2400">
                <a:solidFill>
                  <a:srgbClr val="CC6600"/>
                </a:solidFill>
                <a:latin typeface="Cambria" panose="02040503050406030204" pitchFamily="18" charset="0"/>
                <a:ea typeface="Calibri" panose="020F0502020204030204" pitchFamily="34" charset="0"/>
              </a:rPr>
              <a:t>. </a:t>
            </a:r>
            <a:endParaRPr lang="en-US" sz="2400" dirty="0">
              <a:solidFill>
                <a:srgbClr val="CC6600"/>
              </a:solidFill>
              <a:latin typeface="Cambria" panose="02040503050406030204" pitchFamily="18" charset="0"/>
              <a:ea typeface="Calibri" panose="020F0502020204030204" pitchFamily="34" charset="0"/>
            </a:endParaRPr>
          </a:p>
          <a:p>
            <a:pPr algn="just"/>
            <a:r>
              <a:rPr lang="en-US" sz="2400" dirty="0" smtClean="0">
                <a:solidFill>
                  <a:schemeClr val="accent4">
                    <a:lumMod val="75000"/>
                  </a:schemeClr>
                </a:solidFill>
                <a:latin typeface="Cambria" panose="02040503050406030204" pitchFamily="18" charset="0"/>
                <a:ea typeface="Calibri" panose="020F0502020204030204" pitchFamily="34" charset="0"/>
              </a:rPr>
              <a:t>Đào </a:t>
            </a:r>
            <a:r>
              <a:rPr lang="en-US" sz="2400" dirty="0">
                <a:solidFill>
                  <a:schemeClr val="accent4">
                    <a:lumMod val="75000"/>
                  </a:schemeClr>
                </a:solidFill>
                <a:latin typeface="Cambria" panose="02040503050406030204" pitchFamily="18" charset="0"/>
                <a:ea typeface="Calibri" panose="020F0502020204030204" pitchFamily="34" charset="0"/>
              </a:rPr>
              <a:t>tạo chương trình chất lượng cao cho các ngành cơ khí không những giúp cho sinh viên được học tập trong môi trường cơ sở vật chất trang thiết bị hiện đại mà còn phải thay đổi cập nhật chương trình đào tạo, đề cương môn học, chất lượng đội ngũ giảng viên, thay đổi cách học, phương pháp học truyền thống sang học tập chủ động phát triển tư duy sáng tạo</a:t>
            </a:r>
            <a:r>
              <a:rPr lang="en-US" sz="2400">
                <a:solidFill>
                  <a:schemeClr val="accent4">
                    <a:lumMod val="75000"/>
                  </a:schemeClr>
                </a:solidFill>
                <a:latin typeface="Cambria" panose="02040503050406030204" pitchFamily="18" charset="0"/>
                <a:ea typeface="Calibri" panose="020F0502020204030204" pitchFamily="34" charset="0"/>
              </a:rPr>
              <a:t>. </a:t>
            </a:r>
            <a:endParaRPr lang="en-US" sz="2400">
              <a:solidFill>
                <a:schemeClr val="accent4">
                  <a:lumMod val="75000"/>
                </a:schemeClr>
              </a:solidFill>
              <a:latin typeface="Cambria" panose="02040503050406030204" pitchFamily="18" charset="0"/>
            </a:endParaRPr>
          </a:p>
          <a:p>
            <a:pPr algn="just"/>
            <a:r>
              <a:rPr lang="en-US" sz="2400"/>
              <a:t>Tóm lại, để nâng cao chất lượng đào tạo phụ thuộc vào rất nhiều yếu tố trong đó </a:t>
            </a:r>
            <a:r>
              <a:rPr lang="en-US" sz="2400" b="1" i="1"/>
              <a:t>yếu tố quan trọng nhất chính là con người, chính là những thầy cô giảng dạy phải trao dồi kiến thức, nâng cao kỹ năng tay nghề, thay đổi phương pháp giảng </a:t>
            </a:r>
            <a:r>
              <a:rPr lang="en-US" sz="2400" b="1" i="1"/>
              <a:t>dạy</a:t>
            </a:r>
            <a:r>
              <a:rPr lang="en-US" sz="2400" b="1" i="1" smtClean="0"/>
              <a:t>…</a:t>
            </a:r>
          </a:p>
          <a:p>
            <a:pPr algn="just"/>
            <a:r>
              <a:rPr lang="en-US" sz="2400" b="1" i="1" smtClean="0"/>
              <a:t>                     </a:t>
            </a:r>
            <a:r>
              <a:rPr lang="en-US" sz="2400" b="1" i="1" smtClean="0">
                <a:solidFill>
                  <a:srgbClr val="7030A0"/>
                </a:solidFill>
              </a:rPr>
              <a:t>DỰ ÁN 200 TỶ THIẾT BỊ CƠ KHÍ</a:t>
            </a:r>
          </a:p>
          <a:p>
            <a:pPr algn="just"/>
            <a:r>
              <a:rPr lang="en-US" sz="2400" b="1" i="1" smtClean="0">
                <a:solidFill>
                  <a:srgbClr val="7030A0"/>
                </a:solidFill>
              </a:rPr>
              <a:t>             TRUNG TÂM XƯỞNG THỰC HÀNH 20,000m2</a:t>
            </a:r>
            <a:endParaRPr lang="en-US" sz="2400" b="1" i="1">
              <a:solidFill>
                <a:srgbClr val="7030A0"/>
              </a:solidFill>
            </a:endParaRPr>
          </a:p>
          <a:p>
            <a:pPr algn="just"/>
            <a:endParaRPr lang="en-US" sz="2400" dirty="0">
              <a:solidFill>
                <a:schemeClr val="accent4">
                  <a:lumMod val="75000"/>
                </a:schemeClr>
              </a:solidFill>
              <a:latin typeface="Cambria" panose="02040503050406030204" pitchFamily="18" charset="0"/>
            </a:endParaRPr>
          </a:p>
        </p:txBody>
      </p:sp>
    </p:spTree>
    <p:extLst>
      <p:ext uri="{BB962C8B-B14F-4D97-AF65-F5344CB8AC3E}">
        <p14:creationId xmlns:p14="http://schemas.microsoft.com/office/powerpoint/2010/main" val="40967241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1313" y="2212983"/>
            <a:ext cx="9541379" cy="1015663"/>
          </a:xfrm>
          <a:prstGeom prst="rect">
            <a:avLst/>
          </a:prstGeom>
          <a:noFill/>
        </p:spPr>
        <p:txBody>
          <a:bodyPr wrap="square" rtlCol="0">
            <a:spAutoFit/>
          </a:bodyPr>
          <a:lstStyle/>
          <a:p>
            <a:pPr algn="ctr"/>
            <a:r>
              <a:rPr lang="en-US" sz="6000" b="1" i="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mbria" panose="02040503050406030204" pitchFamily="18" charset="0"/>
              </a:rPr>
              <a:t>XIN CHÂN THÀNH </a:t>
            </a:r>
            <a:r>
              <a:rPr lang="en-US" sz="6000" b="1" i="1"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mbria" panose="02040503050406030204" pitchFamily="18" charset="0"/>
              </a:rPr>
              <a:t>CẢM </a:t>
            </a:r>
            <a:r>
              <a:rPr lang="en-US" sz="6000" b="1" i="1"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mbria" panose="02040503050406030204" pitchFamily="18" charset="0"/>
              </a:rPr>
              <a:t>ƠN</a:t>
            </a:r>
            <a:endParaRPr lang="en-US" sz="6000" b="1" i="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ambria" panose="02040503050406030204" pitchFamily="18" charset="0"/>
            </a:endParaRPr>
          </a:p>
        </p:txBody>
      </p:sp>
    </p:spTree>
    <p:extLst>
      <p:ext uri="{BB962C8B-B14F-4D97-AF65-F5344CB8AC3E}">
        <p14:creationId xmlns:p14="http://schemas.microsoft.com/office/powerpoint/2010/main" val="571349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317</TotalTime>
  <Words>1010</Words>
  <Application>Microsoft Office PowerPoint</Application>
  <PresentationFormat>Widescreen</PresentationFormat>
  <Paragraphs>119</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Cambria</vt:lpstr>
      <vt:lpstr>Century Gothic</vt:lpstr>
      <vt:lpstr>Times New Roman</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VINH</cp:lastModifiedBy>
  <cp:revision>36</cp:revision>
  <dcterms:created xsi:type="dcterms:W3CDTF">2020-06-18T06:57:14Z</dcterms:created>
  <dcterms:modified xsi:type="dcterms:W3CDTF">2020-06-19T11:17:35Z</dcterms:modified>
</cp:coreProperties>
</file>